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sldIdLst>
    <p:sldId id="769" r:id="rId4"/>
    <p:sldId id="270" r:id="rId5"/>
    <p:sldId id="267" r:id="rId7"/>
    <p:sldId id="290" r:id="rId8"/>
    <p:sldId id="288" r:id="rId9"/>
    <p:sldId id="383" r:id="rId10"/>
    <p:sldId id="348" r:id="rId11"/>
    <p:sldId id="279" r:id="rId12"/>
    <p:sldId id="280" r:id="rId13"/>
    <p:sldId id="441" r:id="rId14"/>
    <p:sldId id="468" r:id="rId15"/>
    <p:sldId id="732" r:id="rId16"/>
    <p:sldId id="440" r:id="rId17"/>
    <p:sldId id="413" r:id="rId18"/>
    <p:sldId id="414" r:id="rId19"/>
    <p:sldId id="276" r:id="rId20"/>
    <p:sldId id="470" r:id="rId21"/>
    <p:sldId id="607" r:id="rId22"/>
    <p:sldId id="495" r:id="rId23"/>
    <p:sldId id="496" r:id="rId24"/>
    <p:sldId id="497" r:id="rId25"/>
    <p:sldId id="501" r:id="rId26"/>
    <p:sldId id="499" r:id="rId27"/>
    <p:sldId id="500" r:id="rId28"/>
    <p:sldId id="349" r:id="rId29"/>
    <p:sldId id="527" r:id="rId30"/>
    <p:sldId id="524" r:id="rId31"/>
    <p:sldId id="525" r:id="rId32"/>
    <p:sldId id="528" r:id="rId33"/>
    <p:sldId id="529" r:id="rId34"/>
    <p:sldId id="551" r:id="rId35"/>
    <p:sldId id="574" r:id="rId36"/>
    <p:sldId id="577" r:id="rId37"/>
    <p:sldId id="602" r:id="rId38"/>
    <p:sldId id="603" r:id="rId39"/>
    <p:sldId id="604" r:id="rId40"/>
    <p:sldId id="606" r:id="rId41"/>
    <p:sldId id="651" r:id="rId42"/>
    <p:sldId id="652" r:id="rId43"/>
    <p:sldId id="704" r:id="rId44"/>
    <p:sldId id="705" r:id="rId45"/>
    <p:sldId id="706" r:id="rId46"/>
    <p:sldId id="707" r:id="rId47"/>
    <p:sldId id="310"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10" d="100"/>
          <a:sy n="110" d="100"/>
        </p:scale>
        <p:origin x="140" y="72"/>
      </p:cViewPr>
      <p:guideLst>
        <p:guide orient="horz" pos="2164"/>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2" Type="http://schemas.openxmlformats.org/officeDocument/2006/relationships/tags" Target="tags/tag289.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5" Type="http://schemas.openxmlformats.org/officeDocument/2006/relationships/image" Target="../media/image10.emf"/><Relationship Id="rId4" Type="http://schemas.openxmlformats.org/officeDocument/2006/relationships/image" Target="../media/image13.emf"/><Relationship Id="rId3" Type="http://schemas.openxmlformats.org/officeDocument/2006/relationships/image" Target="../media/image14.emf"/><Relationship Id="rId2" Type="http://schemas.openxmlformats.org/officeDocument/2006/relationships/image" Target="../media/image11.emf"/><Relationship Id="rId1" Type="http://schemas.openxmlformats.org/officeDocument/2006/relationships/image" Target="../media/image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10.emf"/><Relationship Id="rId5" Type="http://schemas.openxmlformats.org/officeDocument/2006/relationships/image" Target="../media/image13.emf"/><Relationship Id="rId4" Type="http://schemas.openxmlformats.org/officeDocument/2006/relationships/image" Target="../media/image14.emf"/><Relationship Id="rId3" Type="http://schemas.openxmlformats.org/officeDocument/2006/relationships/image" Target="../media/image11.emf"/><Relationship Id="rId2" Type="http://schemas.openxmlformats.org/officeDocument/2006/relationships/image" Target="../media/image15.emf"/><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59.wmf"/><Relationship Id="rId8" Type="http://schemas.openxmlformats.org/officeDocument/2006/relationships/image" Target="../media/image58.wmf"/><Relationship Id="rId7" Type="http://schemas.openxmlformats.org/officeDocument/2006/relationships/image" Target="../media/image57.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52.wmf"/><Relationship Id="rId10" Type="http://schemas.openxmlformats.org/officeDocument/2006/relationships/image" Target="../media/image60.wmf"/><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4" Type="http://schemas.openxmlformats.org/officeDocument/2006/relationships/image" Target="../media/image70.wmf"/><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74.wmf"/><Relationship Id="rId3" Type="http://schemas.openxmlformats.org/officeDocument/2006/relationships/image" Target="../media/image73.wmf"/><Relationship Id="rId2" Type="http://schemas.openxmlformats.org/officeDocument/2006/relationships/image" Target="../media/image14.emf"/><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6.emf"/><Relationship Id="rId3" Type="http://schemas.openxmlformats.org/officeDocument/2006/relationships/image" Target="../media/image11.emf"/><Relationship Id="rId2" Type="http://schemas.openxmlformats.org/officeDocument/2006/relationships/image" Target="../media/image15.emf"/><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4" Type="http://schemas.openxmlformats.org/officeDocument/2006/relationships/image" Target="../media/image11.emf"/><Relationship Id="rId3" Type="http://schemas.openxmlformats.org/officeDocument/2006/relationships/image" Target="../media/image20.emf"/><Relationship Id="rId2" Type="http://schemas.openxmlformats.org/officeDocument/2006/relationships/image" Target="../media/image16.emf"/><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1.emf"/><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chun</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chun</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考虑到系统在每个周期结束后能够通过有线链路补充用户缓存队列，且UAV通过无限链路与地面AP通信补充用户缓存队列仅作为辅助手段，本节优先考虑如何最大效率的执行下行覆盖任务而忽略了UAV携带缓存队列和用户请求队列的限制，因此在该阶段优化的轨迹变量、UAV下行功率控制及用户服务时隙关联变量仅针对期望可达下行数据进行设计。本阶段优化问题可以表示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0" Type="http://schemas.openxmlformats.org/officeDocument/2006/relationships/tags" Target="../tags/tag15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0" Type="http://schemas.openxmlformats.org/officeDocument/2006/relationships/tags" Target="../tags/tag16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0" Type="http://schemas.openxmlformats.org/officeDocument/2006/relationships/tags" Target="../tags/tag17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6"/>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7"/>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90.xml"/><Relationship Id="rId23" Type="http://schemas.openxmlformats.org/officeDocument/2006/relationships/tags" Target="../tags/tag189.xml"/><Relationship Id="rId22" Type="http://schemas.openxmlformats.org/officeDocument/2006/relationships/tags" Target="../tags/tag188.xml"/><Relationship Id="rId21" Type="http://schemas.openxmlformats.org/officeDocument/2006/relationships/tags" Target="../tags/tag187.xml"/><Relationship Id="rId20" Type="http://schemas.openxmlformats.org/officeDocument/2006/relationships/tags" Target="../tags/tag186.xml"/><Relationship Id="rId2" Type="http://schemas.openxmlformats.org/officeDocument/2006/relationships/slideLayout" Target="../slideLayouts/slideLayout13.xml"/><Relationship Id="rId19" Type="http://schemas.openxmlformats.org/officeDocument/2006/relationships/tags" Target="../tags/tag18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tags" Target="../tags/tag243.xml"/><Relationship Id="rId4" Type="http://schemas.openxmlformats.org/officeDocument/2006/relationships/oleObject" Target="../embeddings/oleObject7.bin"/><Relationship Id="rId3" Type="http://schemas.openxmlformats.org/officeDocument/2006/relationships/oleObject" Target="../embeddings/oleObject6.bin"/><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oleObject" Target="../embeddings/oleObject13.bin"/><Relationship Id="rId7" Type="http://schemas.openxmlformats.org/officeDocument/2006/relationships/oleObject" Target="../embeddings/oleObject12.bin"/><Relationship Id="rId6" Type="http://schemas.openxmlformats.org/officeDocument/2006/relationships/oleObject" Target="../embeddings/oleObject11.bin"/><Relationship Id="rId5" Type="http://schemas.openxmlformats.org/officeDocument/2006/relationships/image" Target="../media/image11.emf"/><Relationship Id="rId4" Type="http://schemas.openxmlformats.org/officeDocument/2006/relationships/oleObject" Target="../embeddings/oleObject10.bin"/><Relationship Id="rId3" Type="http://schemas.openxmlformats.org/officeDocument/2006/relationships/oleObject" Target="../embeddings/oleObject9.bin"/><Relationship Id="rId2" Type="http://schemas.openxmlformats.org/officeDocument/2006/relationships/image" Target="../media/image10.emf"/><Relationship Id="rId11" Type="http://schemas.openxmlformats.org/officeDocument/2006/relationships/vmlDrawing" Target="../drawings/vmlDrawing3.vml"/><Relationship Id="rId10" Type="http://schemas.openxmlformats.org/officeDocument/2006/relationships/slideLayout" Target="../slideLayouts/slideLayout7.xml"/><Relationship Id="rId1"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tags" Target="../tags/tag245.x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 Id="rId3" Type="http://schemas.openxmlformats.org/officeDocument/2006/relationships/image" Target="../media/image13.emf"/><Relationship Id="rId2" Type="http://schemas.openxmlformats.org/officeDocument/2006/relationships/oleObject" Target="../embeddings/oleObject14.bin"/><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oleObject" Target="../embeddings/oleObject22.bin"/><Relationship Id="rId7" Type="http://schemas.openxmlformats.org/officeDocument/2006/relationships/oleObject" Target="../embeddings/oleObject21.bin"/><Relationship Id="rId6" Type="http://schemas.openxmlformats.org/officeDocument/2006/relationships/image" Target="../media/image11.emf"/><Relationship Id="rId5" Type="http://schemas.openxmlformats.org/officeDocument/2006/relationships/oleObject" Target="../embeddings/oleObject20.bin"/><Relationship Id="rId4" Type="http://schemas.openxmlformats.org/officeDocument/2006/relationships/image" Target="../media/image15.emf"/><Relationship Id="rId3" Type="http://schemas.openxmlformats.org/officeDocument/2006/relationships/oleObject" Target="../embeddings/oleObject19.bin"/><Relationship Id="rId2" Type="http://schemas.openxmlformats.org/officeDocument/2006/relationships/image" Target="../media/image14.emf"/><Relationship Id="rId17" Type="http://schemas.openxmlformats.org/officeDocument/2006/relationships/vmlDrawing" Target="../drawings/vmlDrawing5.vml"/><Relationship Id="rId16" Type="http://schemas.openxmlformats.org/officeDocument/2006/relationships/slideLayout" Target="../slideLayouts/slideLayout7.xml"/><Relationship Id="rId15" Type="http://schemas.openxmlformats.org/officeDocument/2006/relationships/themeOverride" Target="../theme/themeOverride1.xml"/><Relationship Id="rId14" Type="http://schemas.openxmlformats.org/officeDocument/2006/relationships/tags" Target="../tags/tag246.xml"/><Relationship Id="rId13" Type="http://schemas.openxmlformats.org/officeDocument/2006/relationships/oleObject" Target="../embeddings/oleObject26.bin"/><Relationship Id="rId12" Type="http://schemas.openxmlformats.org/officeDocument/2006/relationships/oleObject" Target="../embeddings/oleObject25.bin"/><Relationship Id="rId11" Type="http://schemas.openxmlformats.org/officeDocument/2006/relationships/oleObject" Target="../embeddings/oleObject24.bin"/><Relationship Id="rId10" Type="http://schemas.openxmlformats.org/officeDocument/2006/relationships/image" Target="../media/image16.emf"/><Relationship Id="rId1"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20.emf"/><Relationship Id="rId7" Type="http://schemas.openxmlformats.org/officeDocument/2006/relationships/oleObject" Target="../embeddings/oleObject29.bin"/><Relationship Id="rId6" Type="http://schemas.openxmlformats.org/officeDocument/2006/relationships/image" Target="../media/image16.emf"/><Relationship Id="rId5" Type="http://schemas.openxmlformats.org/officeDocument/2006/relationships/oleObject" Target="../embeddings/oleObject28.bin"/><Relationship Id="rId4" Type="http://schemas.openxmlformats.org/officeDocument/2006/relationships/image" Target="../media/image19.emf"/><Relationship Id="rId3" Type="http://schemas.openxmlformats.org/officeDocument/2006/relationships/oleObject" Target="../embeddings/oleObject27.bin"/><Relationship Id="rId2" Type="http://schemas.openxmlformats.org/officeDocument/2006/relationships/image" Target="../media/image18.png"/><Relationship Id="rId19" Type="http://schemas.openxmlformats.org/officeDocument/2006/relationships/vmlDrawing" Target="../drawings/vmlDrawing6.vml"/><Relationship Id="rId18" Type="http://schemas.openxmlformats.org/officeDocument/2006/relationships/slideLayout" Target="../slideLayouts/slideLayout7.xml"/><Relationship Id="rId17" Type="http://schemas.openxmlformats.org/officeDocument/2006/relationships/tags" Target="../tags/tag247.xml"/><Relationship Id="rId16" Type="http://schemas.openxmlformats.org/officeDocument/2006/relationships/oleObject" Target="../embeddings/oleObject36.bin"/><Relationship Id="rId15" Type="http://schemas.openxmlformats.org/officeDocument/2006/relationships/oleObject" Target="../embeddings/oleObject35.bin"/><Relationship Id="rId14" Type="http://schemas.openxmlformats.org/officeDocument/2006/relationships/oleObject" Target="../embeddings/oleObject34.bin"/><Relationship Id="rId13" Type="http://schemas.openxmlformats.org/officeDocument/2006/relationships/oleObject" Target="../embeddings/oleObject33.bin"/><Relationship Id="rId12" Type="http://schemas.openxmlformats.org/officeDocument/2006/relationships/oleObject" Target="../embeddings/oleObject32.bin"/><Relationship Id="rId11" Type="http://schemas.openxmlformats.org/officeDocument/2006/relationships/oleObject" Target="../embeddings/oleObject31.bin"/><Relationship Id="rId10" Type="http://schemas.openxmlformats.org/officeDocument/2006/relationships/image" Target="../media/image11.emf"/><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tags" Target="../tags/tag248.xml"/><Relationship Id="rId3" Type="http://schemas.openxmlformats.org/officeDocument/2006/relationships/image" Target="../media/image22.emf"/><Relationship Id="rId2" Type="http://schemas.openxmlformats.org/officeDocument/2006/relationships/oleObject" Target="../embeddings/oleObject37.bin"/><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3.xml"/><Relationship Id="rId4" Type="http://schemas.openxmlformats.org/officeDocument/2006/relationships/tags" Target="../tags/tag253.xml"/><Relationship Id="rId3" Type="http://schemas.openxmlformats.org/officeDocument/2006/relationships/image" Target="../media/image24.emf"/><Relationship Id="rId2" Type="http://schemas.openxmlformats.org/officeDocument/2006/relationships/oleObject" Target="../embeddings/oleObject38.bin"/><Relationship Id="rId1" Type="http://schemas.openxmlformats.org/officeDocument/2006/relationships/image" Target="../media/image23.emf"/></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44.bin"/><Relationship Id="rId8" Type="http://schemas.openxmlformats.org/officeDocument/2006/relationships/oleObject" Target="../embeddings/oleObject43.bin"/><Relationship Id="rId7" Type="http://schemas.openxmlformats.org/officeDocument/2006/relationships/oleObject" Target="../embeddings/oleObject42.bin"/><Relationship Id="rId6" Type="http://schemas.openxmlformats.org/officeDocument/2006/relationships/image" Target="../media/image14.emf"/><Relationship Id="rId5" Type="http://schemas.openxmlformats.org/officeDocument/2006/relationships/oleObject" Target="../embeddings/oleObject41.bin"/><Relationship Id="rId4" Type="http://schemas.openxmlformats.org/officeDocument/2006/relationships/image" Target="../media/image11.emf"/><Relationship Id="rId3" Type="http://schemas.openxmlformats.org/officeDocument/2006/relationships/oleObject" Target="../embeddings/oleObject40.bin"/><Relationship Id="rId2" Type="http://schemas.openxmlformats.org/officeDocument/2006/relationships/image" Target="../media/image15.emf"/><Relationship Id="rId16" Type="http://schemas.openxmlformats.org/officeDocument/2006/relationships/vmlDrawing" Target="../drawings/vmlDrawing9.vml"/><Relationship Id="rId15" Type="http://schemas.openxmlformats.org/officeDocument/2006/relationships/slideLayout" Target="../slideLayouts/slideLayout7.xml"/><Relationship Id="rId14" Type="http://schemas.openxmlformats.org/officeDocument/2006/relationships/tags" Target="../tags/tag254.xml"/><Relationship Id="rId13" Type="http://schemas.openxmlformats.org/officeDocument/2006/relationships/oleObject" Target="../embeddings/oleObject48.bin"/><Relationship Id="rId12" Type="http://schemas.openxmlformats.org/officeDocument/2006/relationships/oleObject" Target="../embeddings/oleObject47.bin"/><Relationship Id="rId11" Type="http://schemas.openxmlformats.org/officeDocument/2006/relationships/oleObject" Target="../embeddings/oleObject46.bin"/><Relationship Id="rId10" Type="http://schemas.openxmlformats.org/officeDocument/2006/relationships/oleObject" Target="../embeddings/oleObject45.bin"/><Relationship Id="rId1" Type="http://schemas.openxmlformats.org/officeDocument/2006/relationships/oleObject" Target="../embeddings/oleObject39.bin"/></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7.xml"/><Relationship Id="rId7" Type="http://schemas.openxmlformats.org/officeDocument/2006/relationships/tags" Target="../tags/tag25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oleObject" Target="../embeddings/oleObject50.bin"/><Relationship Id="rId3" Type="http://schemas.openxmlformats.org/officeDocument/2006/relationships/image" Target="../media/image26.emf"/><Relationship Id="rId2" Type="http://schemas.openxmlformats.org/officeDocument/2006/relationships/oleObject" Target="../embeddings/oleObject49.bin"/><Relationship Id="rId1" Type="http://schemas.openxmlformats.org/officeDocument/2006/relationships/image" Target="../media/image25.emf"/></Relationships>
</file>

<file path=ppt/slides/_rels/slide2.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7" Type="http://schemas.openxmlformats.org/officeDocument/2006/relationships/notesSlide" Target="../notesSlides/notesSlide1.xml"/><Relationship Id="rId16" Type="http://schemas.openxmlformats.org/officeDocument/2006/relationships/slideLayout" Target="../slideLayouts/slideLayout18.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tags" Target="../tags/tag203.xml"/><Relationship Id="rId12" Type="http://schemas.openxmlformats.org/officeDocument/2006/relationships/tags" Target="../tags/tag202.xml"/><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tags" Target="../tags/tag191.xml"/></Relationships>
</file>

<file path=ppt/slides/_rels/slide20.xml.rels><?xml version="1.0" encoding="UTF-8" standalone="yes"?>
<Relationships xmlns="http://schemas.openxmlformats.org/package/2006/relationships"><Relationship Id="rId9" Type="http://schemas.openxmlformats.org/officeDocument/2006/relationships/image" Target="../media/image36.emf"/><Relationship Id="rId8" Type="http://schemas.openxmlformats.org/officeDocument/2006/relationships/image" Target="../media/image35.emf"/><Relationship Id="rId7" Type="http://schemas.openxmlformats.org/officeDocument/2006/relationships/image" Target="../media/image34.emf"/><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3" Type="http://schemas.openxmlformats.org/officeDocument/2006/relationships/image" Target="../media/image30.wmf"/><Relationship Id="rId2" Type="http://schemas.openxmlformats.org/officeDocument/2006/relationships/oleObject" Target="../embeddings/oleObject51.bin"/><Relationship Id="rId14" Type="http://schemas.openxmlformats.org/officeDocument/2006/relationships/vmlDrawing" Target="../drawings/vmlDrawing11.vml"/><Relationship Id="rId13" Type="http://schemas.openxmlformats.org/officeDocument/2006/relationships/slideLayout" Target="../slideLayouts/slideLayout7.xml"/><Relationship Id="rId12" Type="http://schemas.openxmlformats.org/officeDocument/2006/relationships/themeOverride" Target="../theme/themeOverride2.xml"/><Relationship Id="rId11" Type="http://schemas.openxmlformats.org/officeDocument/2006/relationships/tags" Target="../tags/tag256.xml"/><Relationship Id="rId10" Type="http://schemas.openxmlformats.org/officeDocument/2006/relationships/image" Target="../media/image37.emf"/><Relationship Id="rId1" Type="http://schemas.openxmlformats.org/officeDocument/2006/relationships/image" Target="../media/image29.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tags" Target="../tags/tag257.xml"/><Relationship Id="rId2" Type="http://schemas.openxmlformats.org/officeDocument/2006/relationships/image" Target="../media/image38.png"/><Relationship Id="rId1" Type="http://schemas.openxmlformats.org/officeDocument/2006/relationships/image" Target="../media/image35.emf"/></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4.xml"/><Relationship Id="rId3" Type="http://schemas.openxmlformats.org/officeDocument/2006/relationships/tags" Target="../tags/tag258.xml"/><Relationship Id="rId2" Type="http://schemas.openxmlformats.org/officeDocument/2006/relationships/image" Target="../media/image39.png"/><Relationship Id="rId1" Type="http://schemas.openxmlformats.org/officeDocument/2006/relationships/image" Target="../media/image35.em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5.xml"/><Relationship Id="rId2" Type="http://schemas.openxmlformats.org/officeDocument/2006/relationships/tags" Target="../tags/tag259.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6.xml"/><Relationship Id="rId3" Type="http://schemas.openxmlformats.org/officeDocument/2006/relationships/tags" Target="../tags/tag260.xml"/><Relationship Id="rId2" Type="http://schemas.openxmlformats.org/officeDocument/2006/relationships/image" Target="../media/image41.png"/><Relationship Id="rId1" Type="http://schemas.openxmlformats.org/officeDocument/2006/relationships/image" Target="../media/image35.emf"/></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57.bin"/><Relationship Id="rId8" Type="http://schemas.openxmlformats.org/officeDocument/2006/relationships/oleObject" Target="../embeddings/oleObject56.bin"/><Relationship Id="rId7" Type="http://schemas.openxmlformats.org/officeDocument/2006/relationships/oleObject" Target="../embeddings/oleObject55.bin"/><Relationship Id="rId6" Type="http://schemas.openxmlformats.org/officeDocument/2006/relationships/image" Target="../media/image14.emf"/><Relationship Id="rId5" Type="http://schemas.openxmlformats.org/officeDocument/2006/relationships/oleObject" Target="../embeddings/oleObject54.bin"/><Relationship Id="rId4" Type="http://schemas.openxmlformats.org/officeDocument/2006/relationships/image" Target="../media/image11.emf"/><Relationship Id="rId3" Type="http://schemas.openxmlformats.org/officeDocument/2006/relationships/oleObject" Target="../embeddings/oleObject53.bin"/><Relationship Id="rId23" Type="http://schemas.openxmlformats.org/officeDocument/2006/relationships/vmlDrawing" Target="../drawings/vmlDrawing12.vml"/><Relationship Id="rId22" Type="http://schemas.openxmlformats.org/officeDocument/2006/relationships/slideLayout" Target="../slideLayouts/slideLayout7.xml"/><Relationship Id="rId21" Type="http://schemas.openxmlformats.org/officeDocument/2006/relationships/tags" Target="../tags/tag265.xml"/><Relationship Id="rId20" Type="http://schemas.openxmlformats.org/officeDocument/2006/relationships/oleObject" Target="../embeddings/oleObject66.bin"/><Relationship Id="rId2" Type="http://schemas.openxmlformats.org/officeDocument/2006/relationships/image" Target="../media/image15.emf"/><Relationship Id="rId19" Type="http://schemas.openxmlformats.org/officeDocument/2006/relationships/oleObject" Target="../embeddings/oleObject65.bin"/><Relationship Id="rId18" Type="http://schemas.openxmlformats.org/officeDocument/2006/relationships/image" Target="../media/image10.emf"/><Relationship Id="rId17" Type="http://schemas.openxmlformats.org/officeDocument/2006/relationships/oleObject" Target="../embeddings/oleObject64.bin"/><Relationship Id="rId16" Type="http://schemas.openxmlformats.org/officeDocument/2006/relationships/oleObject" Target="../embeddings/oleObject63.bin"/><Relationship Id="rId15" Type="http://schemas.openxmlformats.org/officeDocument/2006/relationships/oleObject" Target="../embeddings/oleObject62.bin"/><Relationship Id="rId14" Type="http://schemas.openxmlformats.org/officeDocument/2006/relationships/oleObject" Target="../embeddings/oleObject61.bin"/><Relationship Id="rId13" Type="http://schemas.openxmlformats.org/officeDocument/2006/relationships/oleObject" Target="../embeddings/oleObject60.bin"/><Relationship Id="rId12" Type="http://schemas.openxmlformats.org/officeDocument/2006/relationships/oleObject" Target="../embeddings/oleObject59.bin"/><Relationship Id="rId11" Type="http://schemas.openxmlformats.org/officeDocument/2006/relationships/image" Target="../media/image13.emf"/><Relationship Id="rId10" Type="http://schemas.openxmlformats.org/officeDocument/2006/relationships/oleObject" Target="../embeddings/oleObject58.bin"/><Relationship Id="rId1" Type="http://schemas.openxmlformats.org/officeDocument/2006/relationships/oleObject" Target="../embeddings/oleObject52.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7.xml"/><Relationship Id="rId6" Type="http://schemas.openxmlformats.org/officeDocument/2006/relationships/themeOverride" Target="../theme/themeOverride7.xml"/><Relationship Id="rId5" Type="http://schemas.openxmlformats.org/officeDocument/2006/relationships/tags" Target="../tags/tag266.xml"/><Relationship Id="rId4" Type="http://schemas.openxmlformats.org/officeDocument/2006/relationships/image" Target="../media/image44.emf"/><Relationship Id="rId3" Type="http://schemas.openxmlformats.org/officeDocument/2006/relationships/oleObject" Target="../embeddings/oleObject67.bin"/><Relationship Id="rId2" Type="http://schemas.openxmlformats.org/officeDocument/2006/relationships/image" Target="../media/image43.emf"/><Relationship Id="rId1" Type="http://schemas.openxmlformats.org/officeDocument/2006/relationships/image" Target="../media/image42.emf"/></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8.xml"/><Relationship Id="rId3" Type="http://schemas.openxmlformats.org/officeDocument/2006/relationships/tags" Target="../tags/tag267.xml"/><Relationship Id="rId2" Type="http://schemas.openxmlformats.org/officeDocument/2006/relationships/image" Target="../media/image45.png"/><Relationship Id="rId1" Type="http://schemas.openxmlformats.org/officeDocument/2006/relationships/image" Target="../media/image35.em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9.xml"/><Relationship Id="rId2" Type="http://schemas.openxmlformats.org/officeDocument/2006/relationships/tags" Target="../tags/tag268.xml"/><Relationship Id="rId1" Type="http://schemas.openxmlformats.org/officeDocument/2006/relationships/image" Target="../media/image46.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0.xml"/><Relationship Id="rId1" Type="http://schemas.openxmlformats.org/officeDocument/2006/relationships/tags" Target="../tags/tag269.xml"/></Relationships>
</file>

<file path=ppt/slides/_rels/slide31.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14.emf"/><Relationship Id="rId7" Type="http://schemas.openxmlformats.org/officeDocument/2006/relationships/oleObject" Target="../embeddings/oleObject71.bin"/><Relationship Id="rId6" Type="http://schemas.openxmlformats.org/officeDocument/2006/relationships/image" Target="../media/image11.emf"/><Relationship Id="rId5" Type="http://schemas.openxmlformats.org/officeDocument/2006/relationships/oleObject" Target="../embeddings/oleObject70.bin"/><Relationship Id="rId4" Type="http://schemas.openxmlformats.org/officeDocument/2006/relationships/image" Target="../media/image15.emf"/><Relationship Id="rId3" Type="http://schemas.openxmlformats.org/officeDocument/2006/relationships/oleObject" Target="../embeddings/oleObject69.bin"/><Relationship Id="rId22" Type="http://schemas.openxmlformats.org/officeDocument/2006/relationships/notesSlide" Target="../notesSlides/notesSlide2.xml"/><Relationship Id="rId21" Type="http://schemas.openxmlformats.org/officeDocument/2006/relationships/vmlDrawing" Target="../drawings/vmlDrawing14.vml"/><Relationship Id="rId20" Type="http://schemas.openxmlformats.org/officeDocument/2006/relationships/slideLayout" Target="../slideLayouts/slideLayout7.xml"/><Relationship Id="rId2" Type="http://schemas.openxmlformats.org/officeDocument/2006/relationships/image" Target="../media/image47.wmf"/><Relationship Id="rId19" Type="http://schemas.openxmlformats.org/officeDocument/2006/relationships/themeOverride" Target="../theme/themeOverride11.xml"/><Relationship Id="rId18" Type="http://schemas.openxmlformats.org/officeDocument/2006/relationships/tags" Target="../tags/tag270.xml"/><Relationship Id="rId17" Type="http://schemas.openxmlformats.org/officeDocument/2006/relationships/oleObject" Target="../embeddings/oleObject78.bin"/><Relationship Id="rId16" Type="http://schemas.openxmlformats.org/officeDocument/2006/relationships/oleObject" Target="../embeddings/oleObject77.bin"/><Relationship Id="rId15" Type="http://schemas.openxmlformats.org/officeDocument/2006/relationships/oleObject" Target="../embeddings/oleObject76.bin"/><Relationship Id="rId14" Type="http://schemas.openxmlformats.org/officeDocument/2006/relationships/image" Target="../media/image10.emf"/><Relationship Id="rId13" Type="http://schemas.openxmlformats.org/officeDocument/2006/relationships/oleObject" Target="../embeddings/oleObject75.bin"/><Relationship Id="rId12" Type="http://schemas.openxmlformats.org/officeDocument/2006/relationships/image" Target="../media/image13.emf"/><Relationship Id="rId11" Type="http://schemas.openxmlformats.org/officeDocument/2006/relationships/oleObject" Target="../embeddings/oleObject74.bin"/><Relationship Id="rId10" Type="http://schemas.openxmlformats.org/officeDocument/2006/relationships/oleObject" Target="../embeddings/oleObject73.bin"/><Relationship Id="rId1" Type="http://schemas.openxmlformats.org/officeDocument/2006/relationships/oleObject" Target="../embeddings/oleObject68.bin"/></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themeOverride" Target="../theme/themeOverride12.xml"/><Relationship Id="rId2" Type="http://schemas.openxmlformats.org/officeDocument/2006/relationships/tags" Target="../tags/tag271.xml"/><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hemeOverride" Target="../theme/themeOverride13.xml"/><Relationship Id="rId3" Type="http://schemas.openxmlformats.org/officeDocument/2006/relationships/tags" Target="../tags/tag272.xml"/><Relationship Id="rId2" Type="http://schemas.openxmlformats.org/officeDocument/2006/relationships/image" Target="../media/image50.emf"/><Relationship Id="rId1" Type="http://schemas.openxmlformats.org/officeDocument/2006/relationships/image" Target="../media/image49.emf"/></Relationships>
</file>

<file path=ppt/slides/_rels/slide34.xml.rels><?xml version="1.0" encoding="UTF-8" standalone="yes"?>
<Relationships xmlns="http://schemas.openxmlformats.org/package/2006/relationships"><Relationship Id="rId9" Type="http://schemas.openxmlformats.org/officeDocument/2006/relationships/image" Target="../media/image54.wmf"/><Relationship Id="rId8" Type="http://schemas.openxmlformats.org/officeDocument/2006/relationships/oleObject" Target="../embeddings/oleObject82.bin"/><Relationship Id="rId7" Type="http://schemas.openxmlformats.org/officeDocument/2006/relationships/image" Target="../media/image53.wmf"/><Relationship Id="rId6" Type="http://schemas.openxmlformats.org/officeDocument/2006/relationships/oleObject" Target="../embeddings/oleObject81.bin"/><Relationship Id="rId5" Type="http://schemas.openxmlformats.org/officeDocument/2006/relationships/image" Target="../media/image52.wmf"/><Relationship Id="rId4" Type="http://schemas.openxmlformats.org/officeDocument/2006/relationships/oleObject" Target="../embeddings/oleObject80.bin"/><Relationship Id="rId3" Type="http://schemas.openxmlformats.org/officeDocument/2006/relationships/tags" Target="../tags/tag273.xml"/><Relationship Id="rId28" Type="http://schemas.openxmlformats.org/officeDocument/2006/relationships/notesSlide" Target="../notesSlides/notesSlide5.xml"/><Relationship Id="rId27" Type="http://schemas.openxmlformats.org/officeDocument/2006/relationships/vmlDrawing" Target="../drawings/vmlDrawing15.vml"/><Relationship Id="rId26" Type="http://schemas.openxmlformats.org/officeDocument/2006/relationships/slideLayout" Target="../slideLayouts/slideLayout7.xml"/><Relationship Id="rId25" Type="http://schemas.openxmlformats.org/officeDocument/2006/relationships/themeOverride" Target="../theme/themeOverride14.xml"/><Relationship Id="rId24" Type="http://schemas.openxmlformats.org/officeDocument/2006/relationships/tags" Target="../tags/tag276.xml"/><Relationship Id="rId23" Type="http://schemas.openxmlformats.org/officeDocument/2006/relationships/image" Target="../media/image60.wmf"/><Relationship Id="rId22" Type="http://schemas.openxmlformats.org/officeDocument/2006/relationships/oleObject" Target="../embeddings/oleObject88.bin"/><Relationship Id="rId21" Type="http://schemas.openxmlformats.org/officeDocument/2006/relationships/image" Target="../media/image59.wmf"/><Relationship Id="rId20" Type="http://schemas.openxmlformats.org/officeDocument/2006/relationships/oleObject" Target="../embeddings/oleObject87.bin"/><Relationship Id="rId2" Type="http://schemas.openxmlformats.org/officeDocument/2006/relationships/image" Target="../media/image51.wmf"/><Relationship Id="rId19" Type="http://schemas.openxmlformats.org/officeDocument/2006/relationships/image" Target="../media/image58.wmf"/><Relationship Id="rId18" Type="http://schemas.openxmlformats.org/officeDocument/2006/relationships/oleObject" Target="../embeddings/oleObject86.bin"/><Relationship Id="rId17" Type="http://schemas.openxmlformats.org/officeDocument/2006/relationships/tags" Target="../tags/tag275.xml"/><Relationship Id="rId16" Type="http://schemas.openxmlformats.org/officeDocument/2006/relationships/image" Target="../media/image57.wmf"/><Relationship Id="rId15" Type="http://schemas.openxmlformats.org/officeDocument/2006/relationships/oleObject" Target="../embeddings/oleObject85.bin"/><Relationship Id="rId14" Type="http://schemas.openxmlformats.org/officeDocument/2006/relationships/image" Target="../media/image56.wmf"/><Relationship Id="rId13" Type="http://schemas.openxmlformats.org/officeDocument/2006/relationships/oleObject" Target="../embeddings/oleObject84.bin"/><Relationship Id="rId12" Type="http://schemas.openxmlformats.org/officeDocument/2006/relationships/image" Target="../media/image55.wmf"/><Relationship Id="rId11" Type="http://schemas.openxmlformats.org/officeDocument/2006/relationships/oleObject" Target="../embeddings/oleObject83.bin"/><Relationship Id="rId10" Type="http://schemas.openxmlformats.org/officeDocument/2006/relationships/tags" Target="../tags/tag274.xml"/><Relationship Id="rId1" Type="http://schemas.openxmlformats.org/officeDocument/2006/relationships/oleObject" Target="../embeddings/oleObject79.bin"/></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hemeOverride" Target="../theme/themeOverride15.xml"/><Relationship Id="rId7" Type="http://schemas.openxmlformats.org/officeDocument/2006/relationships/tags" Target="../tags/tag277.xml"/><Relationship Id="rId6" Type="http://schemas.openxmlformats.org/officeDocument/2006/relationships/image" Target="../media/image63.wmf"/><Relationship Id="rId5" Type="http://schemas.openxmlformats.org/officeDocument/2006/relationships/oleObject" Target="../embeddings/oleObject91.bin"/><Relationship Id="rId4" Type="http://schemas.openxmlformats.org/officeDocument/2006/relationships/image" Target="../media/image62.wmf"/><Relationship Id="rId3" Type="http://schemas.openxmlformats.org/officeDocument/2006/relationships/oleObject" Target="../embeddings/oleObject90.bin"/><Relationship Id="rId2" Type="http://schemas.openxmlformats.org/officeDocument/2006/relationships/image" Target="../media/image61.wmf"/><Relationship Id="rId11" Type="http://schemas.openxmlformats.org/officeDocument/2006/relationships/notesSlide" Target="../notesSlides/notesSlide6.xml"/><Relationship Id="rId10" Type="http://schemas.openxmlformats.org/officeDocument/2006/relationships/vmlDrawing" Target="../drawings/vmlDrawing16.vml"/><Relationship Id="rId1" Type="http://schemas.openxmlformats.org/officeDocument/2006/relationships/oleObject" Target="../embeddings/oleObject89.bin"/></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themeOverride" Target="../theme/themeOverride16.xml"/><Relationship Id="rId4" Type="http://schemas.openxmlformats.org/officeDocument/2006/relationships/tags" Target="../tags/tag278.xml"/><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oleObject" Target="../embeddings/oleObject96.bin"/><Relationship Id="rId7" Type="http://schemas.openxmlformats.org/officeDocument/2006/relationships/image" Target="../media/image10.emf"/><Relationship Id="rId6" Type="http://schemas.openxmlformats.org/officeDocument/2006/relationships/oleObject" Target="../embeddings/oleObject95.bin"/><Relationship Id="rId5" Type="http://schemas.openxmlformats.org/officeDocument/2006/relationships/oleObject" Target="../embeddings/oleObject94.bin"/><Relationship Id="rId4" Type="http://schemas.openxmlformats.org/officeDocument/2006/relationships/image" Target="../media/image11.emf"/><Relationship Id="rId3" Type="http://schemas.openxmlformats.org/officeDocument/2006/relationships/oleObject" Target="../embeddings/oleObject93.bin"/><Relationship Id="rId2" Type="http://schemas.openxmlformats.org/officeDocument/2006/relationships/image" Target="../media/image15.emf"/><Relationship Id="rId11" Type="http://schemas.openxmlformats.org/officeDocument/2006/relationships/vmlDrawing" Target="../drawings/vmlDrawing17.vml"/><Relationship Id="rId10" Type="http://schemas.openxmlformats.org/officeDocument/2006/relationships/slideLayout" Target="../slideLayouts/slideLayout7.xml"/><Relationship Id="rId1" Type="http://schemas.openxmlformats.org/officeDocument/2006/relationships/oleObject" Target="../embeddings/oleObject92.bin"/></Relationships>
</file>

<file path=ppt/slides/_rels/slide38.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70.wmf"/><Relationship Id="rId7" Type="http://schemas.openxmlformats.org/officeDocument/2006/relationships/oleObject" Target="../embeddings/oleObject100.bin"/><Relationship Id="rId6" Type="http://schemas.openxmlformats.org/officeDocument/2006/relationships/image" Target="../media/image69.wmf"/><Relationship Id="rId5" Type="http://schemas.openxmlformats.org/officeDocument/2006/relationships/oleObject" Target="../embeddings/oleObject99.bin"/><Relationship Id="rId4" Type="http://schemas.openxmlformats.org/officeDocument/2006/relationships/image" Target="../media/image68.wmf"/><Relationship Id="rId3" Type="http://schemas.openxmlformats.org/officeDocument/2006/relationships/oleObject" Target="../embeddings/oleObject98.bin"/><Relationship Id="rId2" Type="http://schemas.openxmlformats.org/officeDocument/2006/relationships/image" Target="../media/image67.wmf"/><Relationship Id="rId13" Type="http://schemas.openxmlformats.org/officeDocument/2006/relationships/notesSlide" Target="../notesSlides/notesSlide8.xml"/><Relationship Id="rId12" Type="http://schemas.openxmlformats.org/officeDocument/2006/relationships/vmlDrawing" Target="../drawings/vmlDrawing18.vml"/><Relationship Id="rId11" Type="http://schemas.openxmlformats.org/officeDocument/2006/relationships/slideLayout" Target="../slideLayouts/slideLayout7.xml"/><Relationship Id="rId10" Type="http://schemas.openxmlformats.org/officeDocument/2006/relationships/themeOverride" Target="../theme/themeOverride17.xml"/><Relationship Id="rId1" Type="http://schemas.openxmlformats.org/officeDocument/2006/relationships/oleObject" Target="../embeddings/oleObject97.bin"/></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themeOverride" Target="../theme/themeOverride18.xml"/><Relationship Id="rId2" Type="http://schemas.openxmlformats.org/officeDocument/2006/relationships/tags" Target="../tags/tag281.xml"/><Relationship Id="rId1" Type="http://schemas.openxmlformats.org/officeDocument/2006/relationships/image" Target="../media/image71.emf"/></Relationships>
</file>

<file path=ppt/slides/_rels/slide4.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8" Type="http://schemas.openxmlformats.org/officeDocument/2006/relationships/slideLayout" Target="../slideLayouts/slideLayout7.xml"/><Relationship Id="rId27" Type="http://schemas.openxmlformats.org/officeDocument/2006/relationships/tags" Target="../tags/tag231.xml"/><Relationship Id="rId26" Type="http://schemas.openxmlformats.org/officeDocument/2006/relationships/tags" Target="../tags/tag230.xml"/><Relationship Id="rId25" Type="http://schemas.openxmlformats.org/officeDocument/2006/relationships/tags" Target="../tags/tag229.xml"/><Relationship Id="rId24" Type="http://schemas.openxmlformats.org/officeDocument/2006/relationships/tags" Target="../tags/tag228.xml"/><Relationship Id="rId23" Type="http://schemas.openxmlformats.org/officeDocument/2006/relationships/tags" Target="../tags/tag227.xml"/><Relationship Id="rId22" Type="http://schemas.openxmlformats.org/officeDocument/2006/relationships/image" Target="../media/image7.png"/><Relationship Id="rId21" Type="http://schemas.openxmlformats.org/officeDocument/2006/relationships/image" Target="../media/image6.png"/><Relationship Id="rId20" Type="http://schemas.openxmlformats.org/officeDocument/2006/relationships/image" Target="../media/image5.png"/><Relationship Id="rId2" Type="http://schemas.openxmlformats.org/officeDocument/2006/relationships/tags" Target="../tags/tag211.xml"/><Relationship Id="rId19" Type="http://schemas.openxmlformats.org/officeDocument/2006/relationships/image" Target="../media/image4.png"/><Relationship Id="rId18" Type="http://schemas.openxmlformats.org/officeDocument/2006/relationships/image" Target="../media/image3.png"/><Relationship Id="rId17" Type="http://schemas.openxmlformats.org/officeDocument/2006/relationships/tags" Target="../tags/tag226.xml"/><Relationship Id="rId16" Type="http://schemas.openxmlformats.org/officeDocument/2006/relationships/tags" Target="../tags/tag225.xml"/><Relationship Id="rId15" Type="http://schemas.openxmlformats.org/officeDocument/2006/relationships/tags" Target="../tags/tag224.xml"/><Relationship Id="rId14" Type="http://schemas.openxmlformats.org/officeDocument/2006/relationships/tags" Target="../tags/tag223.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tags" Target="../tags/tag210.xml"/></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06.bin"/><Relationship Id="rId8" Type="http://schemas.openxmlformats.org/officeDocument/2006/relationships/tags" Target="../tags/tag282.xml"/><Relationship Id="rId7" Type="http://schemas.openxmlformats.org/officeDocument/2006/relationships/oleObject" Target="../embeddings/oleObject105.bin"/><Relationship Id="rId6" Type="http://schemas.openxmlformats.org/officeDocument/2006/relationships/oleObject" Target="../embeddings/oleObject104.bin"/><Relationship Id="rId5" Type="http://schemas.openxmlformats.org/officeDocument/2006/relationships/oleObject" Target="../embeddings/oleObject103.bin"/><Relationship Id="rId4" Type="http://schemas.openxmlformats.org/officeDocument/2006/relationships/image" Target="../media/image14.emf"/><Relationship Id="rId3" Type="http://schemas.openxmlformats.org/officeDocument/2006/relationships/oleObject" Target="../embeddings/oleObject102.bin"/><Relationship Id="rId2" Type="http://schemas.openxmlformats.org/officeDocument/2006/relationships/image" Target="../media/image72.wmf"/><Relationship Id="rId17" Type="http://schemas.openxmlformats.org/officeDocument/2006/relationships/notesSlide" Target="../notesSlides/notesSlide10.xml"/><Relationship Id="rId16" Type="http://schemas.openxmlformats.org/officeDocument/2006/relationships/vmlDrawing" Target="../drawings/vmlDrawing19.vml"/><Relationship Id="rId15" Type="http://schemas.openxmlformats.org/officeDocument/2006/relationships/slideLayout" Target="../slideLayouts/slideLayout7.xml"/><Relationship Id="rId14" Type="http://schemas.openxmlformats.org/officeDocument/2006/relationships/themeOverride" Target="../theme/themeOverride19.xml"/><Relationship Id="rId13" Type="http://schemas.openxmlformats.org/officeDocument/2006/relationships/tags" Target="../tags/tag283.xml"/><Relationship Id="rId12" Type="http://schemas.openxmlformats.org/officeDocument/2006/relationships/image" Target="../media/image74.wmf"/><Relationship Id="rId11" Type="http://schemas.openxmlformats.org/officeDocument/2006/relationships/oleObject" Target="../embeddings/oleObject107.bin"/><Relationship Id="rId10" Type="http://schemas.openxmlformats.org/officeDocument/2006/relationships/image" Target="../media/image73.wmf"/><Relationship Id="rId1" Type="http://schemas.openxmlformats.org/officeDocument/2006/relationships/oleObject" Target="../embeddings/oleObject101.bin"/></Relationships>
</file>

<file path=ppt/slides/_rels/slide41.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7.xml"/><Relationship Id="rId7" Type="http://schemas.openxmlformats.org/officeDocument/2006/relationships/themeOverride" Target="../theme/themeOverride20.xml"/><Relationship Id="rId6" Type="http://schemas.openxmlformats.org/officeDocument/2006/relationships/tags" Target="../tags/tag284.xml"/><Relationship Id="rId5" Type="http://schemas.openxmlformats.org/officeDocument/2006/relationships/image" Target="../media/image78.png"/><Relationship Id="rId4" Type="http://schemas.openxmlformats.org/officeDocument/2006/relationships/image" Target="../media/image77.wmf"/><Relationship Id="rId3" Type="http://schemas.openxmlformats.org/officeDocument/2006/relationships/oleObject" Target="../embeddings/oleObject108.bin"/><Relationship Id="rId2" Type="http://schemas.openxmlformats.org/officeDocument/2006/relationships/image" Target="../media/image76.emf"/><Relationship Id="rId10" Type="http://schemas.openxmlformats.org/officeDocument/2006/relationships/notesSlide" Target="../notesSlides/notesSlide11.xml"/><Relationship Id="rId1" Type="http://schemas.openxmlformats.org/officeDocument/2006/relationships/image" Target="../media/image75.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21.vml"/><Relationship Id="rId7" Type="http://schemas.openxmlformats.org/officeDocument/2006/relationships/slideLayout" Target="../slideLayouts/slideLayout7.xml"/><Relationship Id="rId6" Type="http://schemas.openxmlformats.org/officeDocument/2006/relationships/themeOverride" Target="../theme/themeOverride21.xml"/><Relationship Id="rId5" Type="http://schemas.openxmlformats.org/officeDocument/2006/relationships/tags" Target="../tags/tag285.xml"/><Relationship Id="rId4" Type="http://schemas.openxmlformats.org/officeDocument/2006/relationships/image" Target="../media/image80.wmf"/><Relationship Id="rId3" Type="http://schemas.openxmlformats.org/officeDocument/2006/relationships/oleObject" Target="../embeddings/oleObject110.bin"/><Relationship Id="rId2" Type="http://schemas.openxmlformats.org/officeDocument/2006/relationships/image" Target="../media/image79.wmf"/><Relationship Id="rId1" Type="http://schemas.openxmlformats.org/officeDocument/2006/relationships/oleObject" Target="../embeddings/oleObject109.bin"/></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themeOverride" Target="../theme/themeOverride22.xml"/><Relationship Id="rId3" Type="http://schemas.openxmlformats.org/officeDocument/2006/relationships/tags" Target="../tags/tag286.xml"/><Relationship Id="rId2" Type="http://schemas.openxmlformats.org/officeDocument/2006/relationships/image" Target="../media/image82.emf"/><Relationship Id="rId1"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88.xml"/><Relationship Id="rId1" Type="http://schemas.openxmlformats.org/officeDocument/2006/relationships/tags" Target="../tags/tag287.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23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6.xml"/><Relationship Id="rId2" Type="http://schemas.openxmlformats.org/officeDocument/2006/relationships/tags" Target="../tags/tag235.xml"/><Relationship Id="rId1" Type="http://schemas.openxmlformats.org/officeDocument/2006/relationships/tags" Target="../tags/tag234.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tags" Target="../tags/tag241.xml"/><Relationship Id="rId6" Type="http://schemas.openxmlformats.org/officeDocument/2006/relationships/oleObject" Target="../embeddings/oleObject4.bin"/><Relationship Id="rId5" Type="http://schemas.openxmlformats.org/officeDocument/2006/relationships/image" Target="../media/image11.emf"/><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10.e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7187" y="206491"/>
            <a:ext cx="1976853" cy="737718"/>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1304" y="266723"/>
            <a:ext cx="2826162" cy="821865"/>
          </a:xfrm>
          <a:prstGeom prst="rect">
            <a:avLst/>
          </a:prstGeom>
        </p:spPr>
      </p:pic>
      <p:sp>
        <p:nvSpPr>
          <p:cNvPr id="8" name="文本框 7"/>
          <p:cNvSpPr txBox="1"/>
          <p:nvPr/>
        </p:nvSpPr>
        <p:spPr>
          <a:xfrm>
            <a:off x="0" y="1990061"/>
            <a:ext cx="12192000" cy="1445260"/>
          </a:xfrm>
          <a:prstGeom prst="rect">
            <a:avLst/>
          </a:prstGeom>
          <a:noFill/>
        </p:spPr>
        <p:txBody>
          <a:bodyPr wrap="square" rtlCol="0">
            <a:spAutoFit/>
          </a:bodyPr>
          <a:lstStyle/>
          <a:p>
            <a:pPr algn="ctr"/>
            <a:r>
              <a:rPr lang="en-US" altLang="zh-CN" sz="4400" dirty="0">
                <a:solidFill>
                  <a:srgbClr val="08457E"/>
                </a:solidFill>
                <a:latin typeface="Perpetua" panose="02020502060401020303" pitchFamily="18" charset="0"/>
                <a:cs typeface="Times New Roman" panose="02020603050405020304" charset="0"/>
              </a:rPr>
              <a:t>去蜂窝大规模MIMO空地融合</a:t>
            </a:r>
            <a:br>
              <a:rPr lang="en-US" altLang="zh-CN" sz="4400" dirty="0">
                <a:solidFill>
                  <a:srgbClr val="08457E"/>
                </a:solidFill>
                <a:latin typeface="Perpetua" panose="02020502060401020303" pitchFamily="18" charset="0"/>
                <a:cs typeface="Times New Roman" panose="02020603050405020304" charset="0"/>
              </a:rPr>
            </a:br>
            <a:r>
              <a:rPr lang="en-US" altLang="zh-CN" sz="4400" dirty="0">
                <a:solidFill>
                  <a:srgbClr val="08457E"/>
                </a:solidFill>
                <a:latin typeface="Perpetua" panose="02020502060401020303" pitchFamily="18" charset="0"/>
                <a:cs typeface="Times New Roman" panose="02020603050405020304" charset="0"/>
              </a:rPr>
              <a:t>网络增强覆盖方法研究</a:t>
            </a:r>
            <a:endParaRPr lang="en-US" altLang="zh-CN" sz="4400" dirty="0">
              <a:solidFill>
                <a:srgbClr val="08457E"/>
              </a:solidFill>
              <a:latin typeface="Perpetua" panose="02020502060401020303" pitchFamily="18" charset="0"/>
              <a:cs typeface="Times New Roman" panose="02020603050405020304" charset="0"/>
            </a:endParaRPr>
          </a:p>
        </p:txBody>
      </p:sp>
      <p:sp>
        <p:nvSpPr>
          <p:cNvPr id="9" name="文本框 8"/>
          <p:cNvSpPr txBox="1"/>
          <p:nvPr/>
        </p:nvSpPr>
        <p:spPr>
          <a:xfrm>
            <a:off x="5471159" y="3626221"/>
            <a:ext cx="1249680" cy="521970"/>
          </a:xfrm>
          <a:prstGeom prst="rect">
            <a:avLst/>
          </a:prstGeom>
          <a:noFill/>
        </p:spPr>
        <p:txBody>
          <a:bodyPr wrap="none" rtlCol="0">
            <a:spAutoFit/>
          </a:bodyPr>
          <a:lstStyle/>
          <a:p>
            <a:pPr algn="ctr"/>
            <a:r>
              <a:rPr lang="zh-CN" altLang="en-US" sz="2800" dirty="0">
                <a:latin typeface="Times New Roman" panose="02020603050405020304" charset="0"/>
                <a:cs typeface="Times New Roman" panose="02020603050405020304" charset="0"/>
              </a:rPr>
              <a:t>杨双宇</a:t>
            </a:r>
            <a:endParaRPr lang="zh-CN" altLang="en-US" sz="2800" dirty="0">
              <a:latin typeface="Times New Roman" panose="02020603050405020304" charset="0"/>
              <a:cs typeface="Times New Roman" panose="02020603050405020304" charset="0"/>
            </a:endParaRPr>
          </a:p>
        </p:txBody>
      </p:sp>
      <p:grpSp>
        <p:nvGrpSpPr>
          <p:cNvPr id="2" name="组合 1"/>
          <p:cNvGrpSpPr/>
          <p:nvPr/>
        </p:nvGrpSpPr>
        <p:grpSpPr>
          <a:xfrm>
            <a:off x="3725030" y="4462162"/>
            <a:ext cx="4741939" cy="1288463"/>
            <a:chOff x="3725030" y="4577662"/>
            <a:chExt cx="4741939" cy="1288463"/>
          </a:xfrm>
        </p:grpSpPr>
        <p:sp>
          <p:nvSpPr>
            <p:cNvPr id="10" name="文本框 9"/>
            <p:cNvSpPr txBox="1"/>
            <p:nvPr/>
          </p:nvSpPr>
          <p:spPr>
            <a:xfrm>
              <a:off x="3725030" y="4577662"/>
              <a:ext cx="4741939" cy="400110"/>
            </a:xfrm>
            <a:prstGeom prst="rect">
              <a:avLst/>
            </a:prstGeom>
            <a:noFill/>
          </p:spPr>
          <p:txBody>
            <a:bodyPr wrap="none" rtlCol="0">
              <a:spAutoFit/>
            </a:bodyPr>
            <a:lstStyle/>
            <a:p>
              <a:pPr algn="ctr"/>
              <a:r>
                <a:rPr lang="en-US" altLang="zh-CN" sz="2000" dirty="0">
                  <a:latin typeface="Times New Roman" panose="02020603050405020304" charset="0"/>
                  <a:ea typeface="Yu Gothic UI" panose="020B0500000000000000" pitchFamily="34" charset="-128"/>
                  <a:cs typeface="Times New Roman" panose="02020603050405020304" charset="0"/>
                </a:rPr>
                <a:t>School of Telecommunications Engineering,</a:t>
              </a:r>
              <a:endParaRPr lang="zh-CN" altLang="en-US" sz="2000" dirty="0">
                <a:latin typeface="Times New Roman" panose="02020603050405020304" charset="0"/>
                <a:ea typeface="Yu Gothic UI" panose="020B0500000000000000" pitchFamily="34" charset="-128"/>
                <a:cs typeface="Times New Roman" panose="02020603050405020304" charset="0"/>
              </a:endParaRPr>
            </a:p>
          </p:txBody>
        </p:sp>
        <p:sp>
          <p:nvSpPr>
            <p:cNvPr id="11" name="文本框 10"/>
            <p:cNvSpPr txBox="1"/>
            <p:nvPr/>
          </p:nvSpPr>
          <p:spPr>
            <a:xfrm>
              <a:off x="5060299" y="4929369"/>
              <a:ext cx="2071401" cy="400110"/>
            </a:xfrm>
            <a:prstGeom prst="rect">
              <a:avLst/>
            </a:prstGeom>
            <a:noFill/>
          </p:spPr>
          <p:txBody>
            <a:bodyPr wrap="none" rtlCol="0">
              <a:spAutoFit/>
            </a:bodyPr>
            <a:lstStyle/>
            <a:p>
              <a:pPr algn="ctr"/>
              <a:r>
                <a:rPr lang="en-US" altLang="zh-CN" sz="2000" dirty="0" err="1">
                  <a:latin typeface="Times New Roman" panose="02020603050405020304" charset="0"/>
                  <a:ea typeface="Yu Gothic UI" panose="020B0500000000000000" pitchFamily="34" charset="-128"/>
                  <a:cs typeface="Times New Roman" panose="02020603050405020304" charset="0"/>
                </a:rPr>
                <a:t>Xidian</a:t>
              </a:r>
              <a:r>
                <a:rPr lang="en-US" altLang="zh-CN" sz="2000" dirty="0">
                  <a:latin typeface="Times New Roman" panose="02020603050405020304" charset="0"/>
                  <a:ea typeface="Yu Gothic UI" panose="020B0500000000000000" pitchFamily="34" charset="-128"/>
                  <a:cs typeface="Times New Roman" panose="02020603050405020304" charset="0"/>
                </a:rPr>
                <a:t> University</a:t>
              </a:r>
              <a:endParaRPr lang="zh-CN" altLang="en-US" sz="2000" dirty="0">
                <a:latin typeface="Times New Roman" panose="02020603050405020304" charset="0"/>
                <a:ea typeface="Yu Gothic UI" panose="020B0500000000000000" pitchFamily="34" charset="-128"/>
                <a:cs typeface="Times New Roman" panose="02020603050405020304" charset="0"/>
              </a:endParaRPr>
            </a:p>
          </p:txBody>
        </p:sp>
        <p:sp>
          <p:nvSpPr>
            <p:cNvPr id="12" name="文本框 11"/>
            <p:cNvSpPr txBox="1"/>
            <p:nvPr/>
          </p:nvSpPr>
          <p:spPr>
            <a:xfrm>
              <a:off x="5442585" y="5497825"/>
              <a:ext cx="1306830" cy="368300"/>
            </a:xfrm>
            <a:prstGeom prst="rect">
              <a:avLst/>
            </a:prstGeom>
            <a:noFill/>
          </p:spPr>
          <p:txBody>
            <a:bodyPr wrap="none" rtlCol="0">
              <a:spAutoFit/>
            </a:bodyPr>
            <a:lstStyle/>
            <a:p>
              <a:pPr algn="ctr"/>
              <a:r>
                <a:rPr lang="en-US" altLang="zh-CN" dirty="0">
                  <a:latin typeface="Times New Roman" panose="02020603050405020304" charset="0"/>
                  <a:ea typeface="Yu Gothic UI" panose="020B0500000000000000" pitchFamily="34" charset="-128"/>
                  <a:cs typeface="Times New Roman" panose="02020603050405020304" charset="0"/>
                </a:rPr>
                <a:t>July 8, 2024</a:t>
              </a:r>
              <a:endParaRPr lang="zh-CN" altLang="en-US" dirty="0">
                <a:latin typeface="Times New Roman" panose="02020603050405020304" charset="0"/>
                <a:ea typeface="Yu Gothic UI" panose="020B0500000000000000" pitchFamily="34" charset="-128"/>
                <a:cs typeface="Times New Roman" panose="02020603050405020304" charset="0"/>
              </a:endParaRPr>
            </a:p>
          </p:txBody>
        </p:sp>
      </p:grpSp>
      <p:cxnSp>
        <p:nvCxnSpPr>
          <p:cNvPr id="13" name="直接连接符 12"/>
          <p:cNvCxnSpPr/>
          <p:nvPr/>
        </p:nvCxnSpPr>
        <p:spPr>
          <a:xfrm>
            <a:off x="9101667" y="294538"/>
            <a:ext cx="0" cy="610337"/>
          </a:xfrm>
          <a:prstGeom prst="line">
            <a:avLst/>
          </a:prstGeom>
          <a:ln w="190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880" y="1187450"/>
            <a:ext cx="11964035" cy="368300"/>
          </a:xfrm>
          <a:prstGeom prst="rect">
            <a:avLst/>
          </a:prstGeom>
          <a:noFill/>
        </p:spPr>
        <p:txBody>
          <a:bodyPr wrap="square" rtlCol="0">
            <a:spAutoFit/>
          </a:bodyPr>
          <a:lstStyle/>
          <a:p>
            <a:r>
              <a:rPr lang="en-US" dirty="0">
                <a:sym typeface="+mn-ea"/>
              </a:rPr>
              <a:t>  </a:t>
            </a:r>
            <a:r>
              <a:rPr dirty="0">
                <a:sym typeface="+mn-ea"/>
              </a:rPr>
              <a:t>文献[</a:t>
            </a:r>
            <a:r>
              <a:rPr lang="en-US" dirty="0">
                <a:sym typeface="+mn-ea"/>
              </a:rPr>
              <a:t>1</a:t>
            </a:r>
            <a:r>
              <a:rPr lang="en-US" dirty="0">
                <a:sym typeface="+mn-ea"/>
              </a:rPr>
              <a:t>-7]</a:t>
            </a:r>
            <a:r>
              <a:rPr dirty="0">
                <a:sym typeface="+mn-ea"/>
              </a:rPr>
              <a:t>在CF mMIMO网络框架下利用UAV作为空中AP，最大化覆盖区域内用户的吞吐量</a:t>
            </a:r>
            <a:r>
              <a:rPr lang="zh-CN" dirty="0">
                <a:sym typeface="+mn-ea"/>
              </a:rPr>
              <a:t>并支持处理特异性需求</a:t>
            </a:r>
            <a:r>
              <a:rPr dirty="0">
                <a:sym typeface="+mn-ea"/>
              </a:rPr>
              <a:t>。</a:t>
            </a:r>
            <a:endParaRPr dirty="0">
              <a:sym typeface="+mn-ea"/>
            </a:endParaRPr>
          </a:p>
        </p:txBody>
      </p:sp>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ltLang="en-US">
                <a:sym typeface="+mn-ea"/>
              </a:rPr>
              <a:t>研究现状1：由空中</a:t>
            </a:r>
            <a:r>
              <a:rPr lang="en-US" altLang="zh-CN">
                <a:sym typeface="+mn-ea"/>
              </a:rPr>
              <a:t>AP</a:t>
            </a:r>
            <a:r>
              <a:rPr lang="zh-CN" altLang="en-US">
                <a:sym typeface="+mn-ea"/>
              </a:rPr>
              <a:t>可完成</a:t>
            </a:r>
            <a:r>
              <a:rPr lang="en-US" altLang="zh-CN">
                <a:sym typeface="+mn-ea"/>
              </a:rPr>
              <a:t>CF mMIMO</a:t>
            </a:r>
            <a:r>
              <a:rPr lang="zh-CN" altLang="en-US">
                <a:sym typeface="+mn-ea"/>
              </a:rPr>
              <a:t>组网</a:t>
            </a:r>
            <a:endParaRPr lang="zh-CN" altLang="en-US">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国内外研究现状</a:t>
            </a:r>
            <a:endParaRPr lang="zh-CN" altLang="en-US" b="1">
              <a:solidFill>
                <a:srgbClr val="FF0000"/>
              </a:solidFill>
            </a:endParaRPr>
          </a:p>
        </p:txBody>
      </p:sp>
      <p:graphicFrame>
        <p:nvGraphicFramePr>
          <p:cNvPr id="40" name="对象 39"/>
          <p:cNvGraphicFramePr/>
          <p:nvPr/>
        </p:nvGraphicFramePr>
        <p:xfrm>
          <a:off x="163195" y="3584575"/>
          <a:ext cx="831850" cy="378460"/>
        </p:xfrm>
        <a:graphic>
          <a:graphicData uri="http://schemas.openxmlformats.org/presentationml/2006/ole">
            <mc:AlternateContent xmlns:mc="http://schemas.openxmlformats.org/markup-compatibility/2006">
              <mc:Choice xmlns:v="urn:schemas-microsoft-com:vml" Requires="v">
                <p:oleObj spid="_x0000_s41" name="" r:id="rId1" imgW="807085" imgH="413385" progId="Visio.Drawing.15">
                  <p:embed/>
                </p:oleObj>
              </mc:Choice>
              <mc:Fallback>
                <p:oleObj name="" r:id="rId1" imgW="807085" imgH="413385" progId="Visio.Drawing.15">
                  <p:embed/>
                  <p:pic>
                    <p:nvPicPr>
                      <p:cNvPr id="0" name="图片 40"/>
                      <p:cNvPicPr/>
                      <p:nvPr/>
                    </p:nvPicPr>
                    <p:blipFill>
                      <a:blip r:embed="rId2"/>
                      <a:stretch>
                        <a:fillRect/>
                      </a:stretch>
                    </p:blipFill>
                    <p:spPr>
                      <a:xfrm>
                        <a:off x="163195" y="3584575"/>
                        <a:ext cx="831850" cy="378460"/>
                      </a:xfrm>
                      <a:prstGeom prst="rect">
                        <a:avLst/>
                      </a:prstGeom>
                    </p:spPr>
                  </p:pic>
                </p:oleObj>
              </mc:Fallback>
            </mc:AlternateContent>
          </a:graphicData>
        </a:graphic>
      </p:graphicFrame>
      <p:graphicFrame>
        <p:nvGraphicFramePr>
          <p:cNvPr id="13" name="对象 12"/>
          <p:cNvGraphicFramePr/>
          <p:nvPr/>
        </p:nvGraphicFramePr>
        <p:xfrm>
          <a:off x="2398395" y="3016885"/>
          <a:ext cx="831850" cy="378460"/>
        </p:xfrm>
        <a:graphic>
          <a:graphicData uri="http://schemas.openxmlformats.org/presentationml/2006/ole">
            <mc:AlternateContent xmlns:mc="http://schemas.openxmlformats.org/markup-compatibility/2006">
              <mc:Choice xmlns:v="urn:schemas-microsoft-com:vml" Requires="v">
                <p:oleObj spid="_x0000_s14" name="" r:id="rId3" imgW="807085" imgH="413385" progId="Visio.Drawing.15">
                  <p:embed/>
                </p:oleObj>
              </mc:Choice>
              <mc:Fallback>
                <p:oleObj name="" r:id="rId3" imgW="807085" imgH="413385" progId="Visio.Drawing.15">
                  <p:embed/>
                  <p:pic>
                    <p:nvPicPr>
                      <p:cNvPr id="0" name="图片 40"/>
                      <p:cNvPicPr/>
                      <p:nvPr/>
                    </p:nvPicPr>
                    <p:blipFill>
                      <a:blip r:embed="rId2"/>
                      <a:stretch>
                        <a:fillRect/>
                      </a:stretch>
                    </p:blipFill>
                    <p:spPr>
                      <a:xfrm>
                        <a:off x="2398395" y="3016885"/>
                        <a:ext cx="831850" cy="378460"/>
                      </a:xfrm>
                      <a:prstGeom prst="rect">
                        <a:avLst/>
                      </a:prstGeom>
                    </p:spPr>
                  </p:pic>
                </p:oleObj>
              </mc:Fallback>
            </mc:AlternateContent>
          </a:graphicData>
        </a:graphic>
      </p:graphicFrame>
      <p:sp>
        <p:nvSpPr>
          <p:cNvPr id="38" name="椭圆 37"/>
          <p:cNvSpPr/>
          <p:nvPr/>
        </p:nvSpPr>
        <p:spPr>
          <a:xfrm>
            <a:off x="1479550" y="42049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6585585" y="214820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dirty="0"/>
              <a:t>关键优化问题</a:t>
            </a:r>
            <a:endParaRPr lang="zh-CN" altLang="en-US" dirty="0"/>
          </a:p>
        </p:txBody>
      </p:sp>
      <p:sp>
        <p:nvSpPr>
          <p:cNvPr id="39" name="文本框 38"/>
          <p:cNvSpPr txBox="1"/>
          <p:nvPr/>
        </p:nvSpPr>
        <p:spPr>
          <a:xfrm>
            <a:off x="944245" y="2159000"/>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a:t>空中</a:t>
            </a:r>
            <a:r>
              <a:rPr lang="en-US" altLang="zh-CN"/>
              <a:t>AP</a:t>
            </a:r>
            <a:r>
              <a:rPr lang="zh-CN" altLang="en-US"/>
              <a:t>构成组网</a:t>
            </a:r>
            <a:endParaRPr lang="zh-CN" altLang="en-US"/>
          </a:p>
        </p:txBody>
      </p:sp>
      <p:sp>
        <p:nvSpPr>
          <p:cNvPr id="42" name="文本框 41"/>
          <p:cNvSpPr txBox="1"/>
          <p:nvPr/>
        </p:nvSpPr>
        <p:spPr>
          <a:xfrm>
            <a:off x="3755390" y="2159000"/>
            <a:ext cx="20707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a:t>网络架构优势</a:t>
            </a:r>
            <a:endParaRPr lang="zh-CN" altLang="en-US"/>
          </a:p>
        </p:txBody>
      </p:sp>
      <p:sp>
        <p:nvSpPr>
          <p:cNvPr id="48" name="文本框 47"/>
          <p:cNvSpPr txBox="1"/>
          <p:nvPr/>
        </p:nvSpPr>
        <p:spPr>
          <a:xfrm>
            <a:off x="3755680" y="2883535"/>
            <a:ext cx="2468245" cy="1792605"/>
          </a:xfrm>
          <a:prstGeom prst="rect">
            <a:avLst/>
          </a:prstGeom>
          <a:noFill/>
        </p:spPr>
        <p:txBody>
          <a:bodyPr wrap="square" rtlCol="0">
            <a:noAutofit/>
          </a:bodyPr>
          <a:lstStyle/>
          <a:p>
            <a:r>
              <a:rPr lang="zh-CN" altLang="en-US" dirty="0"/>
              <a:t>▷支持模块化组网</a:t>
            </a:r>
            <a:endParaRPr lang="zh-CN" altLang="en-US" dirty="0"/>
          </a:p>
          <a:p>
            <a:r>
              <a:rPr lang="zh-CN" altLang="en-US" dirty="0"/>
              <a:t>▷</a:t>
            </a:r>
            <a:r>
              <a:rPr lang="zh-CN" altLang="en-US" dirty="0">
                <a:sym typeface="+mn-ea"/>
              </a:rPr>
              <a:t>信道质量优秀</a:t>
            </a:r>
            <a:endParaRPr lang="zh-CN" altLang="en-US" dirty="0">
              <a:sym typeface="+mn-ea"/>
            </a:endParaRPr>
          </a:p>
          <a:p>
            <a:r>
              <a:rPr lang="zh-CN" altLang="en-US" dirty="0">
                <a:sym typeface="+mn-ea"/>
              </a:rPr>
              <a:t>▷小区间干扰小</a:t>
            </a:r>
            <a:endParaRPr lang="zh-CN" altLang="en-US" dirty="0">
              <a:sym typeface="+mn-ea"/>
            </a:endParaRPr>
          </a:p>
          <a:p>
            <a:r>
              <a:rPr lang="zh-CN" altLang="en-US" dirty="0">
                <a:sym typeface="+mn-ea"/>
              </a:rPr>
              <a:t>▷</a:t>
            </a:r>
            <a:r>
              <a:rPr lang="zh-CN" altLang="en-US" dirty="0">
                <a:sym typeface="+mn-ea"/>
              </a:rPr>
              <a:t>广域覆盖</a:t>
            </a:r>
            <a:endParaRPr lang="zh-CN" altLang="en-US" dirty="0"/>
          </a:p>
          <a:p>
            <a:endParaRPr lang="zh-CN" altLang="en-US" dirty="0">
              <a:sym typeface="+mn-ea"/>
            </a:endParaRPr>
          </a:p>
        </p:txBody>
      </p:sp>
      <p:sp>
        <p:nvSpPr>
          <p:cNvPr id="54" name="文本框 53"/>
          <p:cNvSpPr txBox="1"/>
          <p:nvPr/>
        </p:nvSpPr>
        <p:spPr>
          <a:xfrm>
            <a:off x="6579525" y="2877820"/>
            <a:ext cx="2468245" cy="1792605"/>
          </a:xfrm>
          <a:prstGeom prst="rect">
            <a:avLst/>
          </a:prstGeom>
          <a:noFill/>
        </p:spPr>
        <p:txBody>
          <a:bodyPr wrap="square" rtlCol="0">
            <a:noAutofit/>
          </a:bodyPr>
          <a:p>
            <a:r>
              <a:rPr lang="zh-CN" altLang="en-US" dirty="0"/>
              <a:t>▷</a:t>
            </a:r>
            <a:r>
              <a:rPr lang="en-US" altLang="zh-CN" dirty="0"/>
              <a:t>UAV</a:t>
            </a:r>
            <a:r>
              <a:rPr lang="zh-CN" altLang="en-US" dirty="0"/>
              <a:t>部署</a:t>
            </a:r>
            <a:endParaRPr lang="zh-CN" altLang="en-US" dirty="0"/>
          </a:p>
          <a:p>
            <a:r>
              <a:rPr lang="zh-CN" altLang="en-US" dirty="0"/>
              <a:t>▷</a:t>
            </a:r>
            <a:r>
              <a:rPr lang="zh-CN" altLang="en-US" dirty="0">
                <a:sym typeface="+mn-ea"/>
              </a:rPr>
              <a:t>发射功率</a:t>
            </a:r>
            <a:endParaRPr lang="zh-CN" altLang="en-US" dirty="0">
              <a:sym typeface="+mn-ea"/>
            </a:endParaRPr>
          </a:p>
          <a:p>
            <a:r>
              <a:rPr lang="zh-CN" altLang="en-US" dirty="0">
                <a:sym typeface="+mn-ea"/>
              </a:rPr>
              <a:t>▷移动轨迹</a:t>
            </a:r>
            <a:endParaRPr lang="zh-CN" altLang="en-US" dirty="0">
              <a:sym typeface="+mn-ea"/>
            </a:endParaRPr>
          </a:p>
          <a:p>
            <a:endParaRPr lang="zh-CN" altLang="en-US" dirty="0">
              <a:sym typeface="+mn-ea"/>
            </a:endParaRPr>
          </a:p>
        </p:txBody>
      </p:sp>
      <p:sp>
        <p:nvSpPr>
          <p:cNvPr id="55" name="文本框 54"/>
          <p:cNvSpPr txBox="1"/>
          <p:nvPr/>
        </p:nvSpPr>
        <p:spPr>
          <a:xfrm>
            <a:off x="9265285" y="2148205"/>
            <a:ext cx="193992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dirty="0"/>
              <a:t>优化目标</a:t>
            </a:r>
            <a:endParaRPr lang="zh-CN" altLang="en-US" dirty="0"/>
          </a:p>
        </p:txBody>
      </p:sp>
      <p:sp>
        <p:nvSpPr>
          <p:cNvPr id="56" name="文本框 55"/>
          <p:cNvSpPr txBox="1"/>
          <p:nvPr/>
        </p:nvSpPr>
        <p:spPr>
          <a:xfrm>
            <a:off x="9264940" y="2877820"/>
            <a:ext cx="2468245" cy="1792605"/>
          </a:xfrm>
          <a:prstGeom prst="rect">
            <a:avLst/>
          </a:prstGeom>
          <a:noFill/>
        </p:spPr>
        <p:txBody>
          <a:bodyPr wrap="square" rtlCol="0">
            <a:noAutofit/>
          </a:bodyPr>
          <a:p>
            <a:r>
              <a:rPr lang="zh-CN" altLang="en-US" dirty="0"/>
              <a:t>▷</a:t>
            </a:r>
            <a:r>
              <a:rPr lang="zh-CN" dirty="0"/>
              <a:t>覆盖范围</a:t>
            </a:r>
            <a:endParaRPr lang="zh-CN" altLang="en-US" dirty="0"/>
          </a:p>
          <a:p>
            <a:r>
              <a:rPr lang="zh-CN" altLang="en-US" dirty="0"/>
              <a:t>▷能源效率</a:t>
            </a:r>
            <a:endParaRPr lang="zh-CN" altLang="en-US" dirty="0">
              <a:sym typeface="+mn-ea"/>
            </a:endParaRPr>
          </a:p>
          <a:p>
            <a:r>
              <a:rPr lang="zh-CN" altLang="en-US" dirty="0">
                <a:sym typeface="+mn-ea"/>
              </a:rPr>
              <a:t>▷频谱资源效率</a:t>
            </a:r>
            <a:endParaRPr lang="zh-CN" altLang="en-US" dirty="0">
              <a:sym typeface="+mn-ea"/>
            </a:endParaRPr>
          </a:p>
          <a:p>
            <a:endParaRPr lang="zh-CN" altLang="en-US" dirty="0">
              <a:sym typeface="+mn-ea"/>
            </a:endParaRPr>
          </a:p>
        </p:txBody>
      </p:sp>
      <p:sp>
        <p:nvSpPr>
          <p:cNvPr id="58" name="文本框 57"/>
          <p:cNvSpPr txBox="1"/>
          <p:nvPr/>
        </p:nvSpPr>
        <p:spPr>
          <a:xfrm>
            <a:off x="250190" y="5082540"/>
            <a:ext cx="11941810" cy="1630045"/>
          </a:xfrm>
          <a:prstGeom prst="rect">
            <a:avLst/>
          </a:prstGeom>
          <a:noFill/>
        </p:spPr>
        <p:txBody>
          <a:bodyPr wrap="square" rtlCol="0">
            <a:spAutoFit/>
          </a:bodyPr>
          <a:p>
            <a:r>
              <a:rPr lang="en-US" altLang="zh-CN" sz="1000"/>
              <a:t>[1]Khalil A A, Selim M Y, Rahman M A. CURE: Enabling RF Energy Harvesting Using Cell-Free Massive MIMO UAVs Assisted By RIS[C]//2021 IEEE 46th Conference on Local Computer Networks (LCN). IEEE, 2021: 533-540.</a:t>
            </a:r>
            <a:endParaRPr lang="en-US" altLang="zh-CN" sz="1000"/>
          </a:p>
          <a:p>
            <a:r>
              <a:rPr lang="en-US" altLang="zh-CN" sz="1000"/>
              <a:t>[2]Wang L, Zhang Q. Cell-Free Massive Mimo With Uav Access Points: Uav Location Optimization[C]//2022 IEEE/Cic International Conference On Communications In China (Iccc). IEEE, 2022: 262-267.</a:t>
            </a:r>
            <a:endParaRPr lang="en-US" altLang="zh-CN" sz="1000"/>
          </a:p>
          <a:p>
            <a:r>
              <a:rPr lang="en-US" altLang="zh-CN" sz="1000"/>
              <a:t>[3]Diaz-Vilor C, Lozano A, Jafarkhani H. On The Deployment Problem In Cell-Free Uav Networks[C]//2021 IEEE Global Communications Conference (Globecom). IEEE, 2021: 1-6.</a:t>
            </a:r>
            <a:endParaRPr lang="en-US" altLang="zh-CN" sz="1000"/>
          </a:p>
          <a:p>
            <a:r>
              <a:rPr lang="en-US" altLang="zh-CN" sz="1000"/>
              <a:t>[4]Liu C, Feng W, Chen Y, Et Al. Cell-Free Satellite-Uav Networks For 6G Wide-Area Internet Of Things[J]. IEEE Journal On Selected Areas In Communications, 2020, 39(4): 1116-1131.</a:t>
            </a:r>
            <a:endParaRPr lang="en-US" altLang="zh-CN" sz="1000"/>
          </a:p>
          <a:p>
            <a:r>
              <a:rPr lang="en-US" altLang="zh-CN" sz="1000"/>
              <a:t>[5]Samir M, Ebrahimi D, Assi C, Et Al. Leveraging Uavs For Coverage In Cell-Free Vehicular Networks: A Deep Reinforcement Learning Approach[J]. IEEE Transactions On Mobile Computing, 2020, 20(9): 2835-2847.</a:t>
            </a:r>
            <a:endParaRPr lang="en-US" altLang="zh-CN" sz="1000"/>
          </a:p>
          <a:p>
            <a:r>
              <a:rPr lang="en-US" altLang="zh-CN" sz="1000"/>
              <a:t>[6]邓丹昊,王朝炜,江帆等.无人机辅助无蜂窝大规模MIMO中的空地协同调度[J].电信科学,2022,38(08):37-44.</a:t>
            </a:r>
            <a:endParaRPr lang="en-US" altLang="zh-CN" sz="1000"/>
          </a:p>
          <a:p>
            <a:r>
              <a:rPr lang="en-US" altLang="zh-CN" sz="1000"/>
              <a:t>[7]Abbasi O, Yanikomeroglu H. A Cell-Free Scheme For Uav Base Stations With Haps-Assisted Backhauling In Terahertz Band[C]//Icc 2022-IEEE International Conference On Communications. IEEE, 2022: 249-254.</a:t>
            </a:r>
            <a:endParaRPr lang="en-US" altLang="zh-CN" sz="1000"/>
          </a:p>
        </p:txBody>
      </p:sp>
      <p:cxnSp>
        <p:nvCxnSpPr>
          <p:cNvPr id="59" name="直接箭头连接符 58"/>
          <p:cNvCxnSpPr>
            <a:stCxn id="35" idx="3"/>
            <a:endCxn id="55" idx="1"/>
          </p:cNvCxnSpPr>
          <p:nvPr/>
        </p:nvCxnSpPr>
        <p:spPr>
          <a:xfrm>
            <a:off x="8637270" y="2332355"/>
            <a:ext cx="628015" cy="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0" name="直接连接符 59"/>
          <p:cNvCxnSpPr/>
          <p:nvPr/>
        </p:nvCxnSpPr>
        <p:spPr>
          <a:xfrm flipV="1">
            <a:off x="1985010" y="1769110"/>
            <a:ext cx="5614035" cy="762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1" name="直接连接符 60"/>
          <p:cNvCxnSpPr>
            <a:stCxn id="39" idx="0"/>
          </p:cNvCxnSpPr>
          <p:nvPr/>
        </p:nvCxnSpPr>
        <p:spPr>
          <a:xfrm flipH="1" flipV="1">
            <a:off x="1965325" y="1765300"/>
            <a:ext cx="5080" cy="39370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2" name="直接箭头连接符 61"/>
          <p:cNvCxnSpPr>
            <a:endCxn id="42" idx="0"/>
          </p:cNvCxnSpPr>
          <p:nvPr/>
        </p:nvCxnSpPr>
        <p:spPr>
          <a:xfrm>
            <a:off x="4784725" y="1752600"/>
            <a:ext cx="6350" cy="40640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3" name="直接箭头连接符 62"/>
          <p:cNvCxnSpPr>
            <a:endCxn id="35" idx="0"/>
          </p:cNvCxnSpPr>
          <p:nvPr/>
        </p:nvCxnSpPr>
        <p:spPr>
          <a:xfrm>
            <a:off x="7604125" y="1765300"/>
            <a:ext cx="7620" cy="38290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graphicFrame>
        <p:nvGraphicFramePr>
          <p:cNvPr id="2" name="对象 1"/>
          <p:cNvGraphicFramePr/>
          <p:nvPr/>
        </p:nvGraphicFramePr>
        <p:xfrm>
          <a:off x="1153160" y="2909570"/>
          <a:ext cx="831850" cy="378460"/>
        </p:xfrm>
        <a:graphic>
          <a:graphicData uri="http://schemas.openxmlformats.org/presentationml/2006/ole">
            <mc:AlternateContent xmlns:mc="http://schemas.openxmlformats.org/markup-compatibility/2006">
              <mc:Choice xmlns:v="urn:schemas-microsoft-com:vml" Requires="v">
                <p:oleObj spid="_x0000_s4" name="" r:id="rId4" imgW="807085" imgH="413385" progId="Visio.Drawing.15">
                  <p:embed/>
                </p:oleObj>
              </mc:Choice>
              <mc:Fallback>
                <p:oleObj name="" r:id="rId4" imgW="807085" imgH="413385" progId="Visio.Drawing.15">
                  <p:embed/>
                  <p:pic>
                    <p:nvPicPr>
                      <p:cNvPr id="0" name="图片 40"/>
                      <p:cNvPicPr/>
                      <p:nvPr/>
                    </p:nvPicPr>
                    <p:blipFill>
                      <a:blip r:embed="rId2"/>
                      <a:stretch>
                        <a:fillRect/>
                      </a:stretch>
                    </p:blipFill>
                    <p:spPr>
                      <a:xfrm>
                        <a:off x="1153160" y="2909570"/>
                        <a:ext cx="831850" cy="378460"/>
                      </a:xfrm>
                      <a:prstGeom prst="rect">
                        <a:avLst/>
                      </a:prstGeom>
                    </p:spPr>
                  </p:pic>
                </p:oleObj>
              </mc:Fallback>
            </mc:AlternateContent>
          </a:graphicData>
        </a:graphic>
      </p:graphicFrame>
      <p:cxnSp>
        <p:nvCxnSpPr>
          <p:cNvPr id="6" name="直接箭头连接符 5"/>
          <p:cNvCxnSpPr>
            <a:endCxn id="38" idx="1"/>
          </p:cNvCxnSpPr>
          <p:nvPr/>
        </p:nvCxnSpPr>
        <p:spPr>
          <a:xfrm>
            <a:off x="762635" y="3865245"/>
            <a:ext cx="760730" cy="3835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a:off x="1532890" y="3288030"/>
            <a:ext cx="60325" cy="9169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endCxn id="38" idx="7"/>
          </p:cNvCxnSpPr>
          <p:nvPr/>
        </p:nvCxnSpPr>
        <p:spPr>
          <a:xfrm flipH="1">
            <a:off x="1735455" y="3413760"/>
            <a:ext cx="1056640" cy="83502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880" y="1187450"/>
            <a:ext cx="11964035" cy="368300"/>
          </a:xfrm>
          <a:prstGeom prst="rect">
            <a:avLst/>
          </a:prstGeom>
          <a:noFill/>
        </p:spPr>
        <p:txBody>
          <a:bodyPr wrap="square" rtlCol="0">
            <a:spAutoFit/>
          </a:bodyPr>
          <a:lstStyle/>
          <a:p>
            <a:r>
              <a:rPr dirty="0">
                <a:sym typeface="+mn-ea"/>
              </a:rPr>
              <a:t>文献[</a:t>
            </a:r>
            <a:r>
              <a:rPr lang="en-US" dirty="0">
                <a:sym typeface="+mn-ea"/>
              </a:rPr>
              <a:t>1-</a:t>
            </a:r>
            <a:r>
              <a:rPr dirty="0">
                <a:sym typeface="+mn-ea"/>
              </a:rPr>
              <a:t>3]讨论了CF mMIMO框架下同时为空中用户和地面用户提供服务的干扰因素与频谱效率。</a:t>
            </a:r>
            <a:endParaRPr dirty="0">
              <a:sym typeface="+mn-ea"/>
            </a:endParaRPr>
          </a:p>
        </p:txBody>
      </p:sp>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ltLang="en-US">
                <a:sym typeface="+mn-ea"/>
              </a:rPr>
              <a:t>研究现状</a:t>
            </a:r>
            <a:r>
              <a:rPr lang="en-US" altLang="zh-CN">
                <a:sym typeface="+mn-ea"/>
              </a:rPr>
              <a:t>2</a:t>
            </a:r>
            <a:r>
              <a:rPr lang="zh-CN" altLang="en-US">
                <a:sym typeface="+mn-ea"/>
              </a:rPr>
              <a:t>：</a:t>
            </a:r>
            <a:r>
              <a:rPr lang="en-US" altLang="zh-CN">
                <a:sym typeface="+mn-ea"/>
              </a:rPr>
              <a:t>CF mMIMO</a:t>
            </a:r>
            <a:r>
              <a:rPr lang="zh-CN" altLang="en-US">
                <a:sym typeface="+mn-ea"/>
              </a:rPr>
              <a:t>可同时服务</a:t>
            </a:r>
            <a:r>
              <a:rPr lang="en-US" altLang="zh-CN">
                <a:sym typeface="+mn-ea"/>
              </a:rPr>
              <a:t>UAV</a:t>
            </a:r>
            <a:r>
              <a:rPr lang="zh-CN" altLang="en-US">
                <a:sym typeface="+mn-ea"/>
              </a:rPr>
              <a:t>和</a:t>
            </a:r>
            <a:r>
              <a:rPr>
                <a:sym typeface="+mn-ea"/>
              </a:rPr>
              <a:t>地面用户</a:t>
            </a:r>
            <a:endParaRPr>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国内外研究现状</a:t>
            </a:r>
            <a:endParaRPr lang="zh-CN" altLang="en-US" b="1">
              <a:solidFill>
                <a:srgbClr val="FF0000"/>
              </a:solidFill>
            </a:endParaRPr>
          </a:p>
        </p:txBody>
      </p:sp>
      <p:graphicFrame>
        <p:nvGraphicFramePr>
          <p:cNvPr id="6" name="对象 5"/>
          <p:cNvGraphicFramePr/>
          <p:nvPr/>
        </p:nvGraphicFramePr>
        <p:xfrm>
          <a:off x="250190" y="3644900"/>
          <a:ext cx="831850" cy="378460"/>
        </p:xfrm>
        <a:graphic>
          <a:graphicData uri="http://schemas.openxmlformats.org/presentationml/2006/ole">
            <mc:AlternateContent xmlns:mc="http://schemas.openxmlformats.org/markup-compatibility/2006">
              <mc:Choice xmlns:v="urn:schemas-microsoft-com:vml" Requires="v">
                <p:oleObj spid="_x0000_s7" name="" r:id="rId1" imgW="807085" imgH="413385" progId="Visio.Drawing.15">
                  <p:embed/>
                </p:oleObj>
              </mc:Choice>
              <mc:Fallback>
                <p:oleObj name="" r:id="rId1" imgW="807085" imgH="413385" progId="Visio.Drawing.15">
                  <p:embed/>
                  <p:pic>
                    <p:nvPicPr>
                      <p:cNvPr id="0" name="图片 40"/>
                      <p:cNvPicPr/>
                      <p:nvPr/>
                    </p:nvPicPr>
                    <p:blipFill>
                      <a:blip r:embed="rId2"/>
                      <a:stretch>
                        <a:fillRect/>
                      </a:stretch>
                    </p:blipFill>
                    <p:spPr>
                      <a:xfrm>
                        <a:off x="250190" y="3644900"/>
                        <a:ext cx="831850" cy="378460"/>
                      </a:xfrm>
                      <a:prstGeom prst="rect">
                        <a:avLst/>
                      </a:prstGeom>
                    </p:spPr>
                  </p:pic>
                </p:oleObj>
              </mc:Fallback>
            </mc:AlternateContent>
          </a:graphicData>
        </a:graphic>
      </p:graphicFrame>
      <p:sp>
        <p:nvSpPr>
          <p:cNvPr id="38" name="椭圆 37"/>
          <p:cNvSpPr/>
          <p:nvPr/>
        </p:nvSpPr>
        <p:spPr>
          <a:xfrm>
            <a:off x="2301240" y="42049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6585585" y="214820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dirty="0"/>
              <a:t>关键优化问题</a:t>
            </a:r>
            <a:endParaRPr lang="zh-CN" altLang="en-US" dirty="0"/>
          </a:p>
        </p:txBody>
      </p:sp>
      <p:sp>
        <p:nvSpPr>
          <p:cNvPr id="39" name="文本框 38"/>
          <p:cNvSpPr txBox="1"/>
          <p:nvPr/>
        </p:nvSpPr>
        <p:spPr>
          <a:xfrm>
            <a:off x="638810" y="2159000"/>
            <a:ext cx="270954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l"/>
            <a:r>
              <a:rPr lang="en-US" altLang="zh-CN">
                <a:sym typeface="+mn-ea"/>
              </a:rPr>
              <a:t>UAV</a:t>
            </a:r>
            <a:r>
              <a:rPr lang="zh-CN" altLang="en-US">
                <a:sym typeface="+mn-ea"/>
              </a:rPr>
              <a:t>用户与地面用户共存</a:t>
            </a:r>
            <a:endParaRPr lang="zh-CN" altLang="en-US">
              <a:sym typeface="+mn-ea"/>
            </a:endParaRPr>
          </a:p>
        </p:txBody>
      </p:sp>
      <p:sp>
        <p:nvSpPr>
          <p:cNvPr id="42" name="文本框 41"/>
          <p:cNvSpPr txBox="1"/>
          <p:nvPr/>
        </p:nvSpPr>
        <p:spPr>
          <a:xfrm>
            <a:off x="3755390" y="2159000"/>
            <a:ext cx="20707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a:t>关键影响因素</a:t>
            </a:r>
            <a:endParaRPr lang="zh-CN" altLang="en-US"/>
          </a:p>
        </p:txBody>
      </p:sp>
      <p:sp>
        <p:nvSpPr>
          <p:cNvPr id="48" name="文本框 47"/>
          <p:cNvSpPr txBox="1"/>
          <p:nvPr/>
        </p:nvSpPr>
        <p:spPr>
          <a:xfrm>
            <a:off x="3755680" y="2883535"/>
            <a:ext cx="2468245" cy="1792605"/>
          </a:xfrm>
          <a:prstGeom prst="rect">
            <a:avLst/>
          </a:prstGeom>
          <a:noFill/>
        </p:spPr>
        <p:txBody>
          <a:bodyPr wrap="square" rtlCol="0">
            <a:noAutofit/>
          </a:bodyPr>
          <a:lstStyle/>
          <a:p>
            <a:r>
              <a:rPr lang="en-US" altLang="zh-CN" dirty="0"/>
              <a:t>UAV</a:t>
            </a:r>
            <a:r>
              <a:rPr lang="zh-CN" altLang="en-US" dirty="0"/>
              <a:t>相比于地面用户用户具有</a:t>
            </a:r>
            <a:r>
              <a:rPr lang="zh-CN" altLang="en-US" dirty="0">
                <a:solidFill>
                  <a:srgbClr val="FF0000"/>
                </a:solidFill>
                <a:sym typeface="+mn-ea"/>
              </a:rPr>
              <a:t>更高的</a:t>
            </a:r>
            <a:r>
              <a:rPr lang="zh-CN" altLang="en-US" dirty="0">
                <a:solidFill>
                  <a:srgbClr val="FF0000"/>
                </a:solidFill>
              </a:rPr>
              <a:t>信道质量</a:t>
            </a:r>
            <a:r>
              <a:rPr lang="zh-CN" altLang="en-US" dirty="0"/>
              <a:t>，这使得</a:t>
            </a:r>
            <a:r>
              <a:rPr lang="en-US" altLang="zh-CN" dirty="0"/>
              <a:t>UAV</a:t>
            </a:r>
            <a:r>
              <a:rPr lang="zh-CN" altLang="en-US" dirty="0"/>
              <a:t>用户对地面</a:t>
            </a:r>
            <a:r>
              <a:rPr lang="zh-CN" altLang="en-US" dirty="0"/>
              <a:t>用户的潜在干扰强度更高</a:t>
            </a:r>
            <a:endParaRPr lang="zh-CN" altLang="en-US" dirty="0">
              <a:sym typeface="+mn-ea"/>
            </a:endParaRPr>
          </a:p>
        </p:txBody>
      </p:sp>
      <p:sp>
        <p:nvSpPr>
          <p:cNvPr id="54" name="文本框 53"/>
          <p:cNvSpPr txBox="1"/>
          <p:nvPr/>
        </p:nvSpPr>
        <p:spPr>
          <a:xfrm>
            <a:off x="6579525" y="2877820"/>
            <a:ext cx="2468245" cy="1792605"/>
          </a:xfrm>
          <a:prstGeom prst="rect">
            <a:avLst/>
          </a:prstGeom>
          <a:noFill/>
        </p:spPr>
        <p:txBody>
          <a:bodyPr wrap="square" rtlCol="0">
            <a:noAutofit/>
          </a:bodyPr>
          <a:p>
            <a:r>
              <a:rPr lang="zh-CN" altLang="en-US" dirty="0"/>
              <a:t>▷</a:t>
            </a:r>
            <a:r>
              <a:rPr dirty="0"/>
              <a:t>AP关联方法</a:t>
            </a:r>
            <a:endParaRPr dirty="0"/>
          </a:p>
          <a:p>
            <a:r>
              <a:rPr lang="zh-CN" altLang="en-US" dirty="0"/>
              <a:t>▷</a:t>
            </a:r>
            <a:r>
              <a:rPr lang="zh-CN" altLang="en-US" dirty="0">
                <a:sym typeface="+mn-ea"/>
              </a:rPr>
              <a:t>信号传输功率</a:t>
            </a:r>
            <a:endParaRPr lang="zh-CN" altLang="en-US" dirty="0">
              <a:sym typeface="+mn-ea"/>
            </a:endParaRPr>
          </a:p>
          <a:p>
            <a:r>
              <a:rPr lang="zh-CN" altLang="en-US" dirty="0">
                <a:sym typeface="+mn-ea"/>
              </a:rPr>
              <a:t>▷用户调度策略</a:t>
            </a:r>
            <a:endParaRPr lang="zh-CN" altLang="en-US" dirty="0">
              <a:sym typeface="+mn-ea"/>
            </a:endParaRPr>
          </a:p>
          <a:p>
            <a:endParaRPr lang="zh-CN" altLang="en-US" dirty="0">
              <a:sym typeface="+mn-ea"/>
            </a:endParaRPr>
          </a:p>
        </p:txBody>
      </p:sp>
      <p:sp>
        <p:nvSpPr>
          <p:cNvPr id="55" name="文本框 54"/>
          <p:cNvSpPr txBox="1"/>
          <p:nvPr/>
        </p:nvSpPr>
        <p:spPr>
          <a:xfrm>
            <a:off x="9265285" y="2148205"/>
            <a:ext cx="193992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dirty="0"/>
              <a:t>优化目标</a:t>
            </a:r>
            <a:endParaRPr lang="zh-CN" altLang="en-US" dirty="0"/>
          </a:p>
        </p:txBody>
      </p:sp>
      <p:sp>
        <p:nvSpPr>
          <p:cNvPr id="56" name="文本框 55"/>
          <p:cNvSpPr txBox="1"/>
          <p:nvPr/>
        </p:nvSpPr>
        <p:spPr>
          <a:xfrm>
            <a:off x="9264940" y="2877820"/>
            <a:ext cx="2468245" cy="1792605"/>
          </a:xfrm>
          <a:prstGeom prst="rect">
            <a:avLst/>
          </a:prstGeom>
          <a:noFill/>
        </p:spPr>
        <p:txBody>
          <a:bodyPr wrap="square" rtlCol="0">
            <a:noAutofit/>
          </a:bodyPr>
          <a:p>
            <a:r>
              <a:rPr lang="zh-CN" altLang="en-US" dirty="0"/>
              <a:t>▷</a:t>
            </a:r>
            <a:r>
              <a:rPr lang="zh-CN" dirty="0"/>
              <a:t>公平性</a:t>
            </a:r>
            <a:endParaRPr lang="zh-CN" altLang="en-US" dirty="0"/>
          </a:p>
          <a:p>
            <a:r>
              <a:rPr lang="zh-CN" altLang="en-US" dirty="0">
                <a:sym typeface="+mn-ea"/>
              </a:rPr>
              <a:t>▷频谱资源效率</a:t>
            </a:r>
            <a:endParaRPr lang="zh-CN" altLang="en-US" dirty="0">
              <a:sym typeface="+mn-ea"/>
            </a:endParaRPr>
          </a:p>
          <a:p>
            <a:endParaRPr lang="zh-CN" altLang="en-US" dirty="0">
              <a:sym typeface="+mn-ea"/>
            </a:endParaRPr>
          </a:p>
        </p:txBody>
      </p:sp>
      <p:sp>
        <p:nvSpPr>
          <p:cNvPr id="58" name="文本框 57"/>
          <p:cNvSpPr txBox="1"/>
          <p:nvPr/>
        </p:nvSpPr>
        <p:spPr>
          <a:xfrm>
            <a:off x="250190" y="5872480"/>
            <a:ext cx="11941810" cy="706755"/>
          </a:xfrm>
          <a:prstGeom prst="rect">
            <a:avLst/>
          </a:prstGeom>
          <a:noFill/>
        </p:spPr>
        <p:txBody>
          <a:bodyPr wrap="square" rtlCol="0">
            <a:spAutoFit/>
          </a:bodyPr>
          <a:p>
            <a:r>
              <a:rPr lang="en-US" altLang="zh-CN" sz="1000"/>
              <a:t>[1]刘飞扬,万子芊,纪金伟等.面向无人机的无蜂窝系统资源优化算法研究[J/OL].无线电工程,1-9[2024-03-11].http://kns.cnki.net/kcms/detail/13.1097.TN.20231031.1519.004.html. </a:t>
            </a:r>
            <a:endParaRPr lang="en-US" altLang="zh-CN" sz="1000"/>
          </a:p>
          <a:p>
            <a:r>
              <a:rPr lang="en-US" altLang="zh-CN" sz="1000"/>
              <a:t>[2]D’Andrea C, Garcia-Rodriguez A, Geraci G, et al. Analysis of UAV communications in cell-free massive MIMO systems[J]. IEEE Open Journal of the Communications Society, 2020, 1: 133-147.</a:t>
            </a:r>
            <a:endParaRPr lang="en-US" altLang="zh-CN" sz="1000"/>
          </a:p>
          <a:p>
            <a:r>
              <a:rPr lang="en-US" altLang="zh-CN" sz="1000"/>
              <a:t>[3]Tentu V, Amudala D N, Sharma E, et al. UAV-enabled hardware-impaired cell-free massive MIMO with spatially-correlated Rician fading[C]//ICC 2021-IEEE International Conference on Communications. IEEE, 2021: 1-6.</a:t>
            </a:r>
            <a:endParaRPr lang="en-US" altLang="zh-CN" sz="1000"/>
          </a:p>
        </p:txBody>
      </p:sp>
      <p:cxnSp>
        <p:nvCxnSpPr>
          <p:cNvPr id="59" name="直接箭头连接符 58"/>
          <p:cNvCxnSpPr>
            <a:stCxn id="35" idx="3"/>
            <a:endCxn id="55" idx="1"/>
          </p:cNvCxnSpPr>
          <p:nvPr/>
        </p:nvCxnSpPr>
        <p:spPr>
          <a:xfrm>
            <a:off x="8637270" y="2332355"/>
            <a:ext cx="628015" cy="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0" name="直接连接符 59"/>
          <p:cNvCxnSpPr/>
          <p:nvPr/>
        </p:nvCxnSpPr>
        <p:spPr>
          <a:xfrm flipV="1">
            <a:off x="1985010" y="1769110"/>
            <a:ext cx="5614035" cy="762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1" name="直接连接符 60"/>
          <p:cNvCxnSpPr>
            <a:stCxn id="39" idx="0"/>
          </p:cNvCxnSpPr>
          <p:nvPr/>
        </p:nvCxnSpPr>
        <p:spPr>
          <a:xfrm flipH="1" flipV="1">
            <a:off x="1988820" y="1765300"/>
            <a:ext cx="5080" cy="39370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2" name="直接箭头连接符 61"/>
          <p:cNvCxnSpPr>
            <a:endCxn id="42" idx="0"/>
          </p:cNvCxnSpPr>
          <p:nvPr/>
        </p:nvCxnSpPr>
        <p:spPr>
          <a:xfrm>
            <a:off x="4784725" y="1752600"/>
            <a:ext cx="6350" cy="40640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3" name="直接箭头连接符 62"/>
          <p:cNvCxnSpPr>
            <a:endCxn id="35" idx="0"/>
          </p:cNvCxnSpPr>
          <p:nvPr/>
        </p:nvCxnSpPr>
        <p:spPr>
          <a:xfrm>
            <a:off x="7604125" y="1765300"/>
            <a:ext cx="7620" cy="38290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20" name="矩形 19"/>
          <p:cNvSpPr/>
          <p:nvPr/>
        </p:nvSpPr>
        <p:spPr>
          <a:xfrm>
            <a:off x="10233660" y="3999865"/>
            <a:ext cx="1725295" cy="169672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椭圆 64"/>
          <p:cNvSpPr/>
          <p:nvPr/>
        </p:nvSpPr>
        <p:spPr>
          <a:xfrm>
            <a:off x="10555605" y="4719320"/>
            <a:ext cx="213360" cy="23241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6" name="文本框 65"/>
          <p:cNvSpPr txBox="1"/>
          <p:nvPr/>
        </p:nvSpPr>
        <p:spPr>
          <a:xfrm>
            <a:off x="11209020" y="4210050"/>
            <a:ext cx="778510" cy="213360"/>
          </a:xfrm>
          <a:prstGeom prst="rect">
            <a:avLst/>
          </a:prstGeom>
          <a:noFill/>
        </p:spPr>
        <p:txBody>
          <a:bodyPr wrap="square" rtlCol="0">
            <a:noAutofit/>
          </a:bodyPr>
          <a:p>
            <a:r>
              <a:rPr lang="zh-CN" altLang="en-US" sz="1200"/>
              <a:t>地面</a:t>
            </a:r>
            <a:r>
              <a:rPr lang="en-US" altLang="zh-CN" sz="1200"/>
              <a:t>AP</a:t>
            </a:r>
            <a:endParaRPr lang="en-US" altLang="zh-CN" sz="1200"/>
          </a:p>
        </p:txBody>
      </p:sp>
      <p:sp>
        <p:nvSpPr>
          <p:cNvPr id="67" name="文本框 66"/>
          <p:cNvSpPr txBox="1"/>
          <p:nvPr/>
        </p:nvSpPr>
        <p:spPr>
          <a:xfrm>
            <a:off x="11180445" y="4656455"/>
            <a:ext cx="894080" cy="213360"/>
          </a:xfrm>
          <a:prstGeom prst="rect">
            <a:avLst/>
          </a:prstGeom>
          <a:noFill/>
        </p:spPr>
        <p:txBody>
          <a:bodyPr wrap="square" rtlCol="0">
            <a:noAutofit/>
          </a:bodyPr>
          <a:p>
            <a:r>
              <a:rPr lang="zh-CN" altLang="en-US" sz="1200"/>
              <a:t>地面用户</a:t>
            </a:r>
            <a:endParaRPr lang="zh-CN" altLang="en-US"/>
          </a:p>
        </p:txBody>
      </p:sp>
      <p:sp>
        <p:nvSpPr>
          <p:cNvPr id="68" name="文本框 67"/>
          <p:cNvSpPr txBox="1"/>
          <p:nvPr/>
        </p:nvSpPr>
        <p:spPr>
          <a:xfrm>
            <a:off x="11180445" y="5175885"/>
            <a:ext cx="1149350" cy="285750"/>
          </a:xfrm>
          <a:prstGeom prst="rect">
            <a:avLst/>
          </a:prstGeom>
          <a:noFill/>
        </p:spPr>
        <p:txBody>
          <a:bodyPr wrap="square" rtlCol="0">
            <a:noAutofit/>
          </a:bodyPr>
          <a:p>
            <a:pPr lvl="0" algn="l">
              <a:buClrTx/>
              <a:buSzTx/>
              <a:buFontTx/>
            </a:pPr>
            <a:r>
              <a:rPr lang="zh-CN" altLang="en-US" sz="1200">
                <a:sym typeface="+mn-ea"/>
              </a:rPr>
              <a:t>空中用户</a:t>
            </a:r>
            <a:endParaRPr lang="en-US" altLang="zh-CN" sz="1200">
              <a:sym typeface="+mn-ea"/>
            </a:endParaRPr>
          </a:p>
        </p:txBody>
      </p:sp>
      <p:graphicFrame>
        <p:nvGraphicFramePr>
          <p:cNvPr id="69" name="对象 68"/>
          <p:cNvGraphicFramePr/>
          <p:nvPr/>
        </p:nvGraphicFramePr>
        <p:xfrm>
          <a:off x="10366375" y="5149850"/>
          <a:ext cx="591185" cy="292735"/>
        </p:xfrm>
        <a:graphic>
          <a:graphicData uri="http://schemas.openxmlformats.org/presentationml/2006/ole">
            <mc:AlternateContent xmlns:mc="http://schemas.openxmlformats.org/markup-compatibility/2006">
              <mc:Choice xmlns:v="urn:schemas-microsoft-com:vml" Requires="v">
                <p:oleObj spid="_x0000_s70" name="" r:id="rId3" imgW="807085" imgH="413385" progId="Visio.Drawing.15">
                  <p:embed/>
                </p:oleObj>
              </mc:Choice>
              <mc:Fallback>
                <p:oleObj name="" r:id="rId3" imgW="807085" imgH="413385" progId="Visio.Drawing.15">
                  <p:embed/>
                  <p:pic>
                    <p:nvPicPr>
                      <p:cNvPr id="0" name="图片 40"/>
                      <p:cNvPicPr/>
                      <p:nvPr/>
                    </p:nvPicPr>
                    <p:blipFill>
                      <a:blip r:embed="rId2"/>
                      <a:stretch>
                        <a:fillRect/>
                      </a:stretch>
                    </p:blipFill>
                    <p:spPr>
                      <a:xfrm>
                        <a:off x="10366375" y="5149850"/>
                        <a:ext cx="591185" cy="292735"/>
                      </a:xfrm>
                      <a:prstGeom prst="rect">
                        <a:avLst/>
                      </a:prstGeom>
                    </p:spPr>
                  </p:pic>
                </p:oleObj>
              </mc:Fallback>
            </mc:AlternateContent>
          </a:graphicData>
        </a:graphic>
      </p:graphicFrame>
      <p:cxnSp>
        <p:nvCxnSpPr>
          <p:cNvPr id="2" name="直接箭头连接符 1"/>
          <p:cNvCxnSpPr>
            <a:stCxn id="21" idx="1"/>
          </p:cNvCxnSpPr>
          <p:nvPr/>
        </p:nvCxnSpPr>
        <p:spPr>
          <a:xfrm flipH="1">
            <a:off x="929005" y="3909695"/>
            <a:ext cx="644525" cy="34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a:stCxn id="21" idx="5"/>
            <a:endCxn id="38" idx="1"/>
          </p:cNvCxnSpPr>
          <p:nvPr/>
        </p:nvCxnSpPr>
        <p:spPr>
          <a:xfrm>
            <a:off x="1636395" y="3909695"/>
            <a:ext cx="708660" cy="3390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a:stCxn id="9" idx="2"/>
          </p:cNvCxnSpPr>
          <p:nvPr/>
        </p:nvCxnSpPr>
        <p:spPr>
          <a:xfrm flipH="1">
            <a:off x="979805" y="3253105"/>
            <a:ext cx="447675" cy="4946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a:stCxn id="4" idx="1"/>
          </p:cNvCxnSpPr>
          <p:nvPr/>
        </p:nvCxnSpPr>
        <p:spPr>
          <a:xfrm flipH="1" flipV="1">
            <a:off x="878840" y="4013200"/>
            <a:ext cx="367030" cy="7893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a:endCxn id="38" idx="3"/>
          </p:cNvCxnSpPr>
          <p:nvPr/>
        </p:nvCxnSpPr>
        <p:spPr>
          <a:xfrm flipV="1">
            <a:off x="1549400" y="4460875"/>
            <a:ext cx="795655" cy="3562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endCxn id="38" idx="0"/>
          </p:cNvCxnSpPr>
          <p:nvPr/>
        </p:nvCxnSpPr>
        <p:spPr>
          <a:xfrm>
            <a:off x="1631315" y="3304540"/>
            <a:ext cx="819785" cy="9004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25" name="对象 24"/>
          <p:cNvGraphicFramePr/>
          <p:nvPr/>
        </p:nvGraphicFramePr>
        <p:xfrm>
          <a:off x="1334135" y="2887980"/>
          <a:ext cx="374650" cy="511175"/>
        </p:xfrm>
        <a:graphic>
          <a:graphicData uri="http://schemas.openxmlformats.org/presentationml/2006/ole">
            <mc:AlternateContent xmlns:mc="http://schemas.openxmlformats.org/markup-compatibility/2006">
              <mc:Choice xmlns:v="urn:schemas-microsoft-com:vml" Requires="v">
                <p:oleObj spid="_x0000_s26" name="" r:id="rId4" imgW="311150" imgH="413385" progId="Visio.Drawing.15">
                  <p:embed/>
                </p:oleObj>
              </mc:Choice>
              <mc:Fallback>
                <p:oleObj name="" r:id="rId4" imgW="311150" imgH="413385" progId="Visio.Drawing.15">
                  <p:embed/>
                  <p:pic>
                    <p:nvPicPr>
                      <p:cNvPr id="0" name="图片 16"/>
                      <p:cNvPicPr/>
                      <p:nvPr/>
                    </p:nvPicPr>
                    <p:blipFill>
                      <a:blip r:embed="rId5"/>
                      <a:stretch>
                        <a:fillRect/>
                      </a:stretch>
                    </p:blipFill>
                    <p:spPr>
                      <a:xfrm>
                        <a:off x="1334135" y="2887980"/>
                        <a:ext cx="374650" cy="511175"/>
                      </a:xfrm>
                      <a:prstGeom prst="rect">
                        <a:avLst/>
                      </a:prstGeom>
                    </p:spPr>
                  </p:pic>
                </p:oleObj>
              </mc:Fallback>
            </mc:AlternateContent>
          </a:graphicData>
        </a:graphic>
      </p:graphicFrame>
      <p:graphicFrame>
        <p:nvGraphicFramePr>
          <p:cNvPr id="27" name="对象 26"/>
          <p:cNvGraphicFramePr/>
          <p:nvPr/>
        </p:nvGraphicFramePr>
        <p:xfrm>
          <a:off x="1179195" y="4731385"/>
          <a:ext cx="374650" cy="511175"/>
        </p:xfrm>
        <a:graphic>
          <a:graphicData uri="http://schemas.openxmlformats.org/presentationml/2006/ole">
            <mc:AlternateContent xmlns:mc="http://schemas.openxmlformats.org/markup-compatibility/2006">
              <mc:Choice xmlns:v="urn:schemas-microsoft-com:vml" Requires="v">
                <p:oleObj spid="_x0000_s28" name="" r:id="rId6" imgW="311150" imgH="413385" progId="Visio.Drawing.15">
                  <p:embed/>
                </p:oleObj>
              </mc:Choice>
              <mc:Fallback>
                <p:oleObj name="" r:id="rId6" imgW="311150" imgH="413385" progId="Visio.Drawing.15">
                  <p:embed/>
                  <p:pic>
                    <p:nvPicPr>
                      <p:cNvPr id="0" name="图片 16"/>
                      <p:cNvPicPr/>
                      <p:nvPr/>
                    </p:nvPicPr>
                    <p:blipFill>
                      <a:blip r:embed="rId5"/>
                      <a:stretch>
                        <a:fillRect/>
                      </a:stretch>
                    </p:blipFill>
                    <p:spPr>
                      <a:xfrm>
                        <a:off x="1179195" y="4731385"/>
                        <a:ext cx="374650" cy="511175"/>
                      </a:xfrm>
                      <a:prstGeom prst="rect">
                        <a:avLst/>
                      </a:prstGeom>
                    </p:spPr>
                  </p:pic>
                </p:oleObj>
              </mc:Fallback>
            </mc:AlternateContent>
          </a:graphicData>
        </a:graphic>
      </p:graphicFrame>
      <p:graphicFrame>
        <p:nvGraphicFramePr>
          <p:cNvPr id="29" name="对象 28"/>
          <p:cNvGraphicFramePr/>
          <p:nvPr/>
        </p:nvGraphicFramePr>
        <p:xfrm>
          <a:off x="1416050" y="3691890"/>
          <a:ext cx="374650" cy="511175"/>
        </p:xfrm>
        <a:graphic>
          <a:graphicData uri="http://schemas.openxmlformats.org/presentationml/2006/ole">
            <mc:AlternateContent xmlns:mc="http://schemas.openxmlformats.org/markup-compatibility/2006">
              <mc:Choice xmlns:v="urn:schemas-microsoft-com:vml" Requires="v">
                <p:oleObj spid="_x0000_s30" name="" r:id="rId7" imgW="311150" imgH="413385" progId="Visio.Drawing.15">
                  <p:embed/>
                </p:oleObj>
              </mc:Choice>
              <mc:Fallback>
                <p:oleObj name="" r:id="rId7" imgW="311150" imgH="413385" progId="Visio.Drawing.15">
                  <p:embed/>
                  <p:pic>
                    <p:nvPicPr>
                      <p:cNvPr id="0" name="图片 16"/>
                      <p:cNvPicPr/>
                      <p:nvPr/>
                    </p:nvPicPr>
                    <p:blipFill>
                      <a:blip r:embed="rId5"/>
                      <a:stretch>
                        <a:fillRect/>
                      </a:stretch>
                    </p:blipFill>
                    <p:spPr>
                      <a:xfrm>
                        <a:off x="1416050" y="3691890"/>
                        <a:ext cx="374650" cy="511175"/>
                      </a:xfrm>
                      <a:prstGeom prst="rect">
                        <a:avLst/>
                      </a:prstGeom>
                    </p:spPr>
                  </p:pic>
                </p:oleObj>
              </mc:Fallback>
            </mc:AlternateContent>
          </a:graphicData>
        </a:graphic>
      </p:graphicFrame>
      <p:graphicFrame>
        <p:nvGraphicFramePr>
          <p:cNvPr id="31" name="对象 30"/>
          <p:cNvGraphicFramePr/>
          <p:nvPr/>
        </p:nvGraphicFramePr>
        <p:xfrm>
          <a:off x="10474960" y="4098925"/>
          <a:ext cx="374650" cy="511175"/>
        </p:xfrm>
        <a:graphic>
          <a:graphicData uri="http://schemas.openxmlformats.org/presentationml/2006/ole">
            <mc:AlternateContent xmlns:mc="http://schemas.openxmlformats.org/markup-compatibility/2006">
              <mc:Choice xmlns:v="urn:schemas-microsoft-com:vml" Requires="v">
                <p:oleObj spid="_x0000_s32" name="" r:id="rId8" imgW="311150" imgH="413385" progId="Visio.Drawing.15">
                  <p:embed/>
                </p:oleObj>
              </mc:Choice>
              <mc:Fallback>
                <p:oleObj name="" r:id="rId8" imgW="311150" imgH="413385" progId="Visio.Drawing.15">
                  <p:embed/>
                  <p:pic>
                    <p:nvPicPr>
                      <p:cNvPr id="0" name="图片 16"/>
                      <p:cNvPicPr/>
                      <p:nvPr/>
                    </p:nvPicPr>
                    <p:blipFill>
                      <a:blip r:embed="rId5"/>
                      <a:stretch>
                        <a:fillRect/>
                      </a:stretch>
                    </p:blipFill>
                    <p:spPr>
                      <a:xfrm>
                        <a:off x="10474960" y="4098925"/>
                        <a:ext cx="374650" cy="511175"/>
                      </a:xfrm>
                      <a:prstGeom prst="rect">
                        <a:avLst/>
                      </a:prstGeom>
                    </p:spPr>
                  </p:pic>
                </p:oleObj>
              </mc:Fallback>
            </mc:AlternateContent>
          </a:graphicData>
        </a:graphic>
      </p:graphicFrame>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89405" y="673100"/>
            <a:ext cx="8754110" cy="368300"/>
          </a:xfrm>
          <a:prstGeom prst="rect">
            <a:avLst/>
          </a:prstGeom>
          <a:noFill/>
        </p:spPr>
        <p:txBody>
          <a:bodyPr wrap="square" rtlCol="0">
            <a:spAutoFit/>
          </a:bodyPr>
          <a:lstStyle/>
          <a:p>
            <a:r>
              <a:rPr lang="zh-CN" altLang="en-US" dirty="0"/>
              <a:t>导频分配策略设计</a:t>
            </a:r>
            <a:endParaRPr lang="zh-CN" altLang="en-US" dirty="0"/>
          </a:p>
        </p:txBody>
      </p:sp>
      <p:sp>
        <p:nvSpPr>
          <p:cNvPr id="5" name="文本框 4"/>
          <p:cNvSpPr txBox="1"/>
          <p:nvPr/>
        </p:nvSpPr>
        <p:spPr>
          <a:xfrm>
            <a:off x="6443345" y="3700781"/>
            <a:ext cx="2760562" cy="1744346"/>
          </a:xfrm>
          <a:prstGeom prst="rect">
            <a:avLst/>
          </a:prstGeom>
          <a:noFill/>
        </p:spPr>
        <p:txBody>
          <a:bodyPr wrap="square" rtlCol="0">
            <a:noAutofit/>
          </a:bodyPr>
          <a:lstStyle>
            <a:defPPr>
              <a:defRPr lang="zh-CN"/>
            </a:defPPr>
          </a:lstStyle>
          <a:p>
            <a:r>
              <a:rPr lang="zh-CN" altLang="en-US" dirty="0"/>
              <a:t>用户不得不重用某些导频序列。因此在 AP 处不仅接受到期望信道的导频信号，还会接受到重用这个导频序列的非期望信道的导频信号，这会干扰信道估计。</a:t>
            </a:r>
            <a:endParaRPr lang="zh-CN" altLang="en-US" dirty="0"/>
          </a:p>
        </p:txBody>
      </p:sp>
      <p:sp>
        <p:nvSpPr>
          <p:cNvPr id="6" name="文本框 5"/>
          <p:cNvSpPr txBox="1"/>
          <p:nvPr/>
        </p:nvSpPr>
        <p:spPr>
          <a:xfrm>
            <a:off x="826135" y="1411605"/>
            <a:ext cx="10531475" cy="645160"/>
          </a:xfrm>
          <a:prstGeom prst="rect">
            <a:avLst/>
          </a:prstGeom>
          <a:noFill/>
        </p:spPr>
        <p:txBody>
          <a:bodyPr wrap="square" rtlCol="0">
            <a:spAutoFit/>
          </a:bodyPr>
          <a:lstStyle/>
          <a:p>
            <a:r>
              <a:rPr lang="zh-CN" altLang="en-US" b="1"/>
              <a:t>■非正交的导频序列带来的导频污染</a:t>
            </a:r>
            <a:r>
              <a:rPr lang="en-US" altLang="zh-CN" b="1" baseline="30000"/>
              <a:t>[1]</a:t>
            </a:r>
            <a:r>
              <a:rPr lang="zh-CN" altLang="en-US"/>
              <a:t>：</a:t>
            </a:r>
            <a:r>
              <a:rPr lang="zh-CN" altLang="en-US">
                <a:sym typeface="+mn-ea"/>
              </a:rPr>
              <a:t>因为</a:t>
            </a:r>
            <a:r>
              <a:rPr lang="zh-CN" altLang="en-US">
                <a:solidFill>
                  <a:srgbClr val="FF0000"/>
                </a:solidFill>
                <a:sym typeface="+mn-ea"/>
              </a:rPr>
              <a:t>导频的长度</a:t>
            </a:r>
            <a:r>
              <a:rPr lang="zh-CN" altLang="en-US">
                <a:sym typeface="+mn-ea"/>
              </a:rPr>
              <a:t>受到相干间隔的限制，</a:t>
            </a:r>
            <a:r>
              <a:rPr lang="zh-CN" altLang="en-US">
                <a:sym typeface="+mn-ea"/>
              </a:rPr>
              <a:t>复用导频</a:t>
            </a:r>
            <a:r>
              <a:rPr lang="zh-CN" altLang="en-US">
                <a:sym typeface="+mn-ea"/>
              </a:rPr>
              <a:t>将影响信道质量估计系数的准确性，进而引发用户间干扰并影响系统性能。</a:t>
            </a:r>
            <a:endParaRPr lang="zh-CN" altLang="en-US"/>
          </a:p>
        </p:txBody>
      </p:sp>
      <p:sp>
        <p:nvSpPr>
          <p:cNvPr id="9" name="文本框 8"/>
          <p:cNvSpPr txBox="1"/>
          <p:nvPr/>
        </p:nvSpPr>
        <p:spPr>
          <a:xfrm>
            <a:off x="7075170" y="2980690"/>
            <a:ext cx="133540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dirty="0"/>
              <a:t>导频复用</a:t>
            </a:r>
            <a:endParaRPr lang="zh-CN" altLang="en-US" dirty="0"/>
          </a:p>
        </p:txBody>
      </p:sp>
      <p:pic>
        <p:nvPicPr>
          <p:cNvPr id="15" name="图片 14"/>
          <p:cNvPicPr>
            <a:picLocks noChangeAspect="1"/>
          </p:cNvPicPr>
          <p:nvPr/>
        </p:nvPicPr>
        <p:blipFill>
          <a:blip r:embed="rId1"/>
          <a:stretch>
            <a:fillRect/>
          </a:stretch>
        </p:blipFill>
        <p:spPr>
          <a:xfrm>
            <a:off x="77760" y="3180715"/>
            <a:ext cx="3175000" cy="2355850"/>
          </a:xfrm>
          <a:prstGeom prst="rect">
            <a:avLst/>
          </a:prstGeom>
        </p:spPr>
      </p:pic>
      <p:sp>
        <p:nvSpPr>
          <p:cNvPr id="19" name="文本框 18"/>
          <p:cNvSpPr txBox="1"/>
          <p:nvPr/>
        </p:nvSpPr>
        <p:spPr>
          <a:xfrm>
            <a:off x="1024545" y="2987040"/>
            <a:ext cx="1452880"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a:t>上行帧结构</a:t>
            </a:r>
            <a:endParaRPr lang="zh-CN" altLang="en-US"/>
          </a:p>
        </p:txBody>
      </p:sp>
      <p:sp>
        <p:nvSpPr>
          <p:cNvPr id="21" name="文本框 20"/>
          <p:cNvSpPr txBox="1"/>
          <p:nvPr/>
        </p:nvSpPr>
        <p:spPr>
          <a:xfrm>
            <a:off x="3711865" y="2987040"/>
            <a:ext cx="2289810"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a:t>正交导频数量有限</a:t>
            </a:r>
            <a:endParaRPr lang="zh-CN" altLang="en-US"/>
          </a:p>
        </p:txBody>
      </p:sp>
      <p:cxnSp>
        <p:nvCxnSpPr>
          <p:cNvPr id="23" name="直接箭头连接符 22"/>
          <p:cNvCxnSpPr>
            <a:stCxn id="21" idx="3"/>
            <a:endCxn id="9" idx="1"/>
          </p:cNvCxnSpPr>
          <p:nvPr/>
        </p:nvCxnSpPr>
        <p:spPr>
          <a:xfrm flipV="1">
            <a:off x="6001675" y="3164840"/>
            <a:ext cx="1073785" cy="635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3711865" y="3700780"/>
            <a:ext cx="2468245" cy="1792605"/>
          </a:xfrm>
          <a:prstGeom prst="rect">
            <a:avLst/>
          </a:prstGeom>
          <a:noFill/>
        </p:spPr>
        <p:txBody>
          <a:bodyPr wrap="square" rtlCol="0">
            <a:noAutofit/>
          </a:bodyPr>
          <a:lstStyle/>
          <a:p>
            <a:r>
              <a:rPr lang="zh-CN" altLang="en-US" dirty="0"/>
              <a:t>▷</a:t>
            </a:r>
            <a:r>
              <a:rPr lang="zh-CN" altLang="en-US" dirty="0">
                <a:solidFill>
                  <a:schemeClr val="accent1"/>
                </a:solidFill>
              </a:rPr>
              <a:t>时域</a:t>
            </a:r>
            <a:r>
              <a:rPr lang="zh-CN" altLang="en-US" dirty="0"/>
              <a:t>上分为导频传输和数据传输两个阶段，长度有限。</a:t>
            </a:r>
            <a:endParaRPr lang="zh-CN" altLang="en-US" dirty="0"/>
          </a:p>
          <a:p>
            <a:r>
              <a:rPr lang="zh-CN" altLang="en-US" dirty="0"/>
              <a:t>▷</a:t>
            </a:r>
            <a:r>
              <a:rPr lang="zh-CN" altLang="en-US" dirty="0">
                <a:solidFill>
                  <a:schemeClr val="accent1"/>
                </a:solidFill>
              </a:rPr>
              <a:t>频域</a:t>
            </a:r>
            <a:r>
              <a:rPr lang="zh-CN" altLang="en-US" dirty="0"/>
              <a:t>上导频和数据采用不同的子载波间隔</a:t>
            </a:r>
            <a:endParaRPr lang="zh-CN" altLang="en-US" dirty="0"/>
          </a:p>
        </p:txBody>
      </p:sp>
      <p:sp>
        <p:nvSpPr>
          <p:cNvPr id="25" name="文本框 24"/>
          <p:cNvSpPr txBox="1"/>
          <p:nvPr/>
        </p:nvSpPr>
        <p:spPr>
          <a:xfrm>
            <a:off x="511810" y="6225540"/>
            <a:ext cx="11129010" cy="229870"/>
          </a:xfrm>
          <a:prstGeom prst="rect">
            <a:avLst/>
          </a:prstGeom>
          <a:noFill/>
        </p:spPr>
        <p:txBody>
          <a:bodyPr wrap="square" rtlCol="0">
            <a:spAutoFit/>
          </a:bodyPr>
          <a:lstStyle/>
          <a:p>
            <a:r>
              <a:rPr lang="zh-CN" altLang="en-US" sz="900">
                <a:latin typeface="Times New Roman" panose="02020603050405020304" charset="0"/>
                <a:cs typeface="Times New Roman" panose="02020603050405020304" charset="0"/>
              </a:rPr>
              <a:t>［</a:t>
            </a:r>
            <a:r>
              <a:rPr lang="en-US" altLang="zh-CN" sz="900">
                <a:latin typeface="Times New Roman" panose="02020603050405020304" charset="0"/>
                <a:cs typeface="Times New Roman" panose="02020603050405020304" charset="0"/>
              </a:rPr>
              <a:t>1</a:t>
            </a:r>
            <a:r>
              <a:rPr lang="zh-CN" altLang="en-US" sz="900">
                <a:latin typeface="Times New Roman" panose="02020603050405020304" charset="0"/>
                <a:cs typeface="Times New Roman" panose="02020603050405020304" charset="0"/>
              </a:rPr>
              <a:t>］ SABBAGE Ｒamiz，PAN Cunhua，WANG Jiangzhou． PilotAllocation and Sum-rate Analysis in Cell-free Massive MIMO Systems［C］∥2018 IEEE International Conferenceon Communications( ICCC) ，2018．</a:t>
            </a:r>
            <a:endParaRPr lang="zh-CN" altLang="en-US" sz="900">
              <a:latin typeface="Times New Roman" panose="02020603050405020304" charset="0"/>
              <a:cs typeface="Times New Roman" panose="02020603050405020304" charset="0"/>
            </a:endParaRPr>
          </a:p>
        </p:txBody>
      </p:sp>
      <p:sp>
        <p:nvSpPr>
          <p:cNvPr id="4" name="文本框 3"/>
          <p:cNvSpPr txBox="1"/>
          <p:nvPr/>
        </p:nvSpPr>
        <p:spPr>
          <a:xfrm>
            <a:off x="119380" y="113030"/>
            <a:ext cx="4064000" cy="368300"/>
          </a:xfrm>
          <a:prstGeom prst="rect">
            <a:avLst/>
          </a:prstGeom>
          <a:noFill/>
        </p:spPr>
        <p:txBody>
          <a:bodyPr wrap="square" rtlCol="0">
            <a:spAutoFit/>
          </a:bodyPr>
          <a:lstStyle/>
          <a:p>
            <a:r>
              <a:rPr lang="zh-CN" altLang="en-US" b="1">
                <a:solidFill>
                  <a:srgbClr val="FF0000"/>
                </a:solidFill>
              </a:rPr>
              <a:t>国内外研究现状</a:t>
            </a:r>
            <a:endParaRPr lang="zh-CN" altLang="en-US" b="1">
              <a:solidFill>
                <a:srgbClr val="FF0000"/>
              </a:solidFill>
            </a:endParaRPr>
          </a:p>
        </p:txBody>
      </p:sp>
      <p:sp>
        <p:nvSpPr>
          <p:cNvPr id="12" name="文本框 11"/>
          <p:cNvSpPr txBox="1"/>
          <p:nvPr/>
        </p:nvSpPr>
        <p:spPr>
          <a:xfrm>
            <a:off x="10046335" y="2988945"/>
            <a:ext cx="13976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zh-CN" altLang="en-US" dirty="0"/>
              <a:t>导频分配</a:t>
            </a:r>
            <a:endParaRPr lang="zh-CN" altLang="en-US" dirty="0"/>
          </a:p>
        </p:txBody>
      </p:sp>
      <p:cxnSp>
        <p:nvCxnSpPr>
          <p:cNvPr id="14" name="直接箭头连接符 13"/>
          <p:cNvCxnSpPr>
            <a:stCxn id="9" idx="3"/>
            <a:endCxn id="12" idx="1"/>
          </p:cNvCxnSpPr>
          <p:nvPr/>
        </p:nvCxnSpPr>
        <p:spPr>
          <a:xfrm>
            <a:off x="8410343" y="3165120"/>
            <a:ext cx="1635760" cy="8255"/>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9431513" y="3684906"/>
            <a:ext cx="2760562" cy="1744346"/>
          </a:xfrm>
          <a:prstGeom prst="rect">
            <a:avLst/>
          </a:prstGeom>
          <a:noFill/>
        </p:spPr>
        <p:txBody>
          <a:bodyPr wrap="square" rtlCol="0">
            <a:noAutofit/>
          </a:bodyPr>
          <a:lstStyle>
            <a:defPPr>
              <a:defRPr lang="zh-CN"/>
            </a:defPPr>
          </a:lstStyle>
          <a:p>
            <a:r>
              <a:rPr lang="zh-CN" altLang="en-US" dirty="0"/>
              <a:t>用户之间的干扰强度大小具有显著的差异，通过导频分配方案设计能够避免干扰强度相对较高的用户使用同一组导频。</a:t>
            </a:r>
            <a:endParaRPr lang="zh-CN" altLang="en-US" dirty="0"/>
          </a:p>
        </p:txBody>
      </p:sp>
      <p:cxnSp>
        <p:nvCxnSpPr>
          <p:cNvPr id="7" name="直接箭头连接符 6"/>
          <p:cNvCxnSpPr>
            <a:stCxn id="19" idx="3"/>
            <a:endCxn id="21" idx="1"/>
          </p:cNvCxnSpPr>
          <p:nvPr/>
        </p:nvCxnSpPr>
        <p:spPr>
          <a:xfrm>
            <a:off x="2477135" y="3171190"/>
            <a:ext cx="1234440" cy="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273685" y="673100"/>
            <a:ext cx="1315720" cy="368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a:t>研究内容</a:t>
            </a:r>
            <a:r>
              <a:rPr lang="en-US" altLang="zh-CN"/>
              <a:t>2</a:t>
            </a:r>
            <a:endParaRPr lang="en-US" altLang="zh-CN"/>
          </a:p>
        </p:txBody>
      </p:sp>
      <p:sp>
        <p:nvSpPr>
          <p:cNvPr id="61" name="椭圆 60"/>
          <p:cNvSpPr/>
          <p:nvPr/>
        </p:nvSpPr>
        <p:spPr>
          <a:xfrm>
            <a:off x="473710" y="4923790"/>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39" name="对象 38"/>
          <p:cNvGraphicFramePr/>
          <p:nvPr/>
        </p:nvGraphicFramePr>
        <p:xfrm>
          <a:off x="1848485" y="3571875"/>
          <a:ext cx="374650" cy="511175"/>
        </p:xfrm>
        <a:graphic>
          <a:graphicData uri="http://schemas.openxmlformats.org/presentationml/2006/ole">
            <mc:AlternateContent xmlns:mc="http://schemas.openxmlformats.org/markup-compatibility/2006">
              <mc:Choice xmlns:v="urn:schemas-microsoft-com:vml" Requires="v">
                <p:oleObj spid="_x0000_s40" name="" r:id="rId2" imgW="311150" imgH="413385" progId="Visio.Drawing.15">
                  <p:embed/>
                </p:oleObj>
              </mc:Choice>
              <mc:Fallback>
                <p:oleObj name="" r:id="rId2" imgW="311150" imgH="413385" progId="Visio.Drawing.15">
                  <p:embed/>
                  <p:pic>
                    <p:nvPicPr>
                      <p:cNvPr id="0" name="图片 29"/>
                      <p:cNvPicPr/>
                      <p:nvPr/>
                    </p:nvPicPr>
                    <p:blipFill>
                      <a:blip r:embed="rId3"/>
                      <a:stretch>
                        <a:fillRect/>
                      </a:stretch>
                    </p:blipFill>
                    <p:spPr>
                      <a:xfrm>
                        <a:off x="1848485" y="3571875"/>
                        <a:ext cx="374650" cy="511175"/>
                      </a:xfrm>
                      <a:prstGeom prst="rect">
                        <a:avLst/>
                      </a:prstGeom>
                    </p:spPr>
                  </p:pic>
                </p:oleObj>
              </mc:Fallback>
            </mc:AlternateContent>
          </a:graphicData>
        </a:graphic>
      </p:graphicFrame>
      <p:cxnSp>
        <p:nvCxnSpPr>
          <p:cNvPr id="41" name="直接箭头连接符 40"/>
          <p:cNvCxnSpPr>
            <a:stCxn id="61" idx="7"/>
          </p:cNvCxnSpPr>
          <p:nvPr/>
        </p:nvCxnSpPr>
        <p:spPr>
          <a:xfrm flipV="1">
            <a:off x="729615" y="4006215"/>
            <a:ext cx="1186815" cy="9613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829945" y="5376545"/>
            <a:ext cx="1657985" cy="368300"/>
          </a:xfrm>
          <a:prstGeom prst="rect">
            <a:avLst/>
          </a:prstGeom>
          <a:noFill/>
        </p:spPr>
        <p:txBody>
          <a:bodyPr wrap="square" rtlCol="0">
            <a:spAutoFit/>
          </a:bodyPr>
          <a:p>
            <a:r>
              <a:rPr lang="zh-CN" altLang="en-US">
                <a:sym typeface="+mn-ea"/>
              </a:rPr>
              <a:t>用户</a:t>
            </a:r>
            <a:r>
              <a:rPr lang="zh-CN" altLang="en-US"/>
              <a:t>导频</a:t>
            </a:r>
            <a:r>
              <a:rPr lang="zh-CN" altLang="en-US">
                <a:sym typeface="+mn-ea"/>
              </a:rPr>
              <a:t>正交</a:t>
            </a:r>
            <a:endParaRPr lang="zh-CN" altLang="en-US">
              <a:sym typeface="+mn-ea"/>
            </a:endParaRPr>
          </a:p>
        </p:txBody>
      </p:sp>
      <p:sp>
        <p:nvSpPr>
          <p:cNvPr id="44" name="椭圆 43"/>
          <p:cNvSpPr/>
          <p:nvPr/>
        </p:nvSpPr>
        <p:spPr>
          <a:xfrm>
            <a:off x="2338070" y="5020945"/>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5" name="直接箭头连接符 44"/>
          <p:cNvCxnSpPr>
            <a:stCxn id="44" idx="0"/>
          </p:cNvCxnSpPr>
          <p:nvPr/>
        </p:nvCxnSpPr>
        <p:spPr>
          <a:xfrm flipH="1" flipV="1">
            <a:off x="2107565" y="4051935"/>
            <a:ext cx="380365" cy="9690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7" name="文本框 46"/>
          <p:cNvSpPr txBox="1"/>
          <p:nvPr/>
        </p:nvSpPr>
        <p:spPr>
          <a:xfrm>
            <a:off x="773430" y="298894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t>上行训练</a:t>
            </a:r>
            <a:endParaRPr lang="zh-CN"/>
          </a:p>
        </p:txBody>
      </p:sp>
      <p:sp>
        <p:nvSpPr>
          <p:cNvPr id="49" name="文本框 48"/>
          <p:cNvSpPr txBox="1"/>
          <p:nvPr/>
        </p:nvSpPr>
        <p:spPr>
          <a:xfrm>
            <a:off x="3830955" y="298894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t>上行数据传输</a:t>
            </a:r>
            <a:endParaRPr lang="en-US" altLang="zh-CN"/>
          </a:p>
        </p:txBody>
      </p:sp>
      <p:sp>
        <p:nvSpPr>
          <p:cNvPr id="58" name="椭圆 57"/>
          <p:cNvSpPr/>
          <p:nvPr/>
        </p:nvSpPr>
        <p:spPr>
          <a:xfrm>
            <a:off x="3472180" y="4923790"/>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9" name="对象 58"/>
          <p:cNvGraphicFramePr/>
          <p:nvPr/>
        </p:nvGraphicFramePr>
        <p:xfrm>
          <a:off x="4846955" y="3571875"/>
          <a:ext cx="374650" cy="511175"/>
        </p:xfrm>
        <a:graphic>
          <a:graphicData uri="http://schemas.openxmlformats.org/presentationml/2006/ole">
            <mc:AlternateContent xmlns:mc="http://schemas.openxmlformats.org/markup-compatibility/2006">
              <mc:Choice xmlns:v="urn:schemas-microsoft-com:vml" Requires="v">
                <p:oleObj spid="_x0000_s62" name="" r:id="rId4" imgW="311150" imgH="413385" progId="Visio.Drawing.15">
                  <p:embed/>
                </p:oleObj>
              </mc:Choice>
              <mc:Fallback>
                <p:oleObj name="" r:id="rId4" imgW="311150" imgH="413385" progId="Visio.Drawing.15">
                  <p:embed/>
                  <p:pic>
                    <p:nvPicPr>
                      <p:cNvPr id="0" name="图片 29"/>
                      <p:cNvPicPr/>
                      <p:nvPr/>
                    </p:nvPicPr>
                    <p:blipFill>
                      <a:blip r:embed="rId3"/>
                      <a:stretch>
                        <a:fillRect/>
                      </a:stretch>
                    </p:blipFill>
                    <p:spPr>
                      <a:xfrm>
                        <a:off x="4846955" y="3571875"/>
                        <a:ext cx="374650" cy="511175"/>
                      </a:xfrm>
                      <a:prstGeom prst="rect">
                        <a:avLst/>
                      </a:prstGeom>
                    </p:spPr>
                  </p:pic>
                </p:oleObj>
              </mc:Fallback>
            </mc:AlternateContent>
          </a:graphicData>
        </a:graphic>
      </p:graphicFrame>
      <p:cxnSp>
        <p:nvCxnSpPr>
          <p:cNvPr id="64" name="直接箭头连接符 63"/>
          <p:cNvCxnSpPr>
            <a:stCxn id="58" idx="7"/>
          </p:cNvCxnSpPr>
          <p:nvPr/>
        </p:nvCxnSpPr>
        <p:spPr>
          <a:xfrm flipV="1">
            <a:off x="3728085" y="4059555"/>
            <a:ext cx="1151255" cy="908050"/>
          </a:xfrm>
          <a:prstGeom prst="straightConnector1">
            <a:avLst/>
          </a:prstGeom>
          <a:ln w="28575" cmpd="sng">
            <a:solidFill>
              <a:schemeClr val="accent1">
                <a:shade val="50000"/>
              </a:schemeClr>
            </a:solidFill>
            <a:prstDash val="sysDot"/>
            <a:tailEnd type="arrow"/>
          </a:ln>
        </p:spPr>
        <p:style>
          <a:lnRef idx="2">
            <a:schemeClr val="accent1"/>
          </a:lnRef>
          <a:fillRef idx="0">
            <a:srgbClr val="FFFFFF"/>
          </a:fillRef>
          <a:effectRef idx="0">
            <a:srgbClr val="FFFFFF"/>
          </a:effectRef>
          <a:fontRef idx="minor">
            <a:schemeClr val="tx1"/>
          </a:fontRef>
        </p:style>
      </p:cxnSp>
      <p:sp>
        <p:nvSpPr>
          <p:cNvPr id="65" name="文本框 64"/>
          <p:cNvSpPr txBox="1"/>
          <p:nvPr/>
        </p:nvSpPr>
        <p:spPr>
          <a:xfrm>
            <a:off x="3472815" y="5376545"/>
            <a:ext cx="2512695" cy="368300"/>
          </a:xfrm>
          <a:prstGeom prst="rect">
            <a:avLst/>
          </a:prstGeom>
          <a:noFill/>
        </p:spPr>
        <p:txBody>
          <a:bodyPr wrap="square" rtlCol="0">
            <a:spAutoFit/>
          </a:bodyPr>
          <a:p>
            <a:r>
              <a:rPr lang="zh-CN" altLang="en-US">
                <a:sym typeface="+mn-ea"/>
              </a:rPr>
              <a:t>以估计的信道系数解码</a:t>
            </a:r>
            <a:endParaRPr lang="zh-CN" altLang="en-US">
              <a:sym typeface="+mn-ea"/>
            </a:endParaRPr>
          </a:p>
        </p:txBody>
      </p:sp>
      <p:sp>
        <p:nvSpPr>
          <p:cNvPr id="66" name="椭圆 65"/>
          <p:cNvSpPr/>
          <p:nvPr/>
        </p:nvSpPr>
        <p:spPr>
          <a:xfrm>
            <a:off x="5336540" y="5020945"/>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7" name="直接箭头连接符 66"/>
          <p:cNvCxnSpPr>
            <a:stCxn id="66" idx="0"/>
          </p:cNvCxnSpPr>
          <p:nvPr/>
        </p:nvCxnSpPr>
        <p:spPr>
          <a:xfrm flipH="1" flipV="1">
            <a:off x="5115560" y="4059555"/>
            <a:ext cx="370840" cy="961390"/>
          </a:xfrm>
          <a:prstGeom prst="straightConnector1">
            <a:avLst/>
          </a:prstGeom>
          <a:ln w="28575" cmpd="sng">
            <a:solidFill>
              <a:schemeClr val="accent1">
                <a:shade val="50000"/>
              </a:schemeClr>
            </a:solidFill>
            <a:prstDash val="sysDot"/>
            <a:tailEnd type="arrow"/>
          </a:ln>
        </p:spPr>
        <p:style>
          <a:lnRef idx="2">
            <a:schemeClr val="accent1"/>
          </a:lnRef>
          <a:fillRef idx="0">
            <a:srgbClr val="FFFFFF"/>
          </a:fillRef>
          <a:effectRef idx="0">
            <a:srgbClr val="FFFFFF"/>
          </a:effectRef>
          <a:fontRef idx="minor">
            <a:schemeClr val="tx1"/>
          </a:fontRef>
        </p:style>
      </p:cxnSp>
      <p:sp>
        <p:nvSpPr>
          <p:cNvPr id="70" name="椭圆 69"/>
          <p:cNvSpPr/>
          <p:nvPr/>
        </p:nvSpPr>
        <p:spPr>
          <a:xfrm>
            <a:off x="6819265" y="4923790"/>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1" name="对象 70"/>
          <p:cNvGraphicFramePr/>
          <p:nvPr/>
        </p:nvGraphicFramePr>
        <p:xfrm>
          <a:off x="8194040" y="3571875"/>
          <a:ext cx="374650" cy="511175"/>
        </p:xfrm>
        <a:graphic>
          <a:graphicData uri="http://schemas.openxmlformats.org/presentationml/2006/ole">
            <mc:AlternateContent xmlns:mc="http://schemas.openxmlformats.org/markup-compatibility/2006">
              <mc:Choice xmlns:v="urn:schemas-microsoft-com:vml" Requires="v">
                <p:oleObj spid="_x0000_s72" name="" r:id="rId5" imgW="311150" imgH="413385" progId="Visio.Drawing.15">
                  <p:embed/>
                </p:oleObj>
              </mc:Choice>
              <mc:Fallback>
                <p:oleObj name="" r:id="rId5" imgW="311150" imgH="413385" progId="Visio.Drawing.15">
                  <p:embed/>
                  <p:pic>
                    <p:nvPicPr>
                      <p:cNvPr id="0" name="图片 29"/>
                      <p:cNvPicPr/>
                      <p:nvPr/>
                    </p:nvPicPr>
                    <p:blipFill>
                      <a:blip r:embed="rId3"/>
                      <a:stretch>
                        <a:fillRect/>
                      </a:stretch>
                    </p:blipFill>
                    <p:spPr>
                      <a:xfrm>
                        <a:off x="8194040" y="3571875"/>
                        <a:ext cx="374650" cy="511175"/>
                      </a:xfrm>
                      <a:prstGeom prst="rect">
                        <a:avLst/>
                      </a:prstGeom>
                    </p:spPr>
                  </p:pic>
                </p:oleObj>
              </mc:Fallback>
            </mc:AlternateContent>
          </a:graphicData>
        </a:graphic>
      </p:graphicFrame>
      <p:cxnSp>
        <p:nvCxnSpPr>
          <p:cNvPr id="86" name="直接箭头连接符 85"/>
          <p:cNvCxnSpPr>
            <a:stCxn id="70" idx="7"/>
          </p:cNvCxnSpPr>
          <p:nvPr/>
        </p:nvCxnSpPr>
        <p:spPr>
          <a:xfrm flipV="1">
            <a:off x="7075170" y="4006215"/>
            <a:ext cx="1186815" cy="96139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7" name="文本框 86"/>
          <p:cNvSpPr txBox="1"/>
          <p:nvPr/>
        </p:nvSpPr>
        <p:spPr>
          <a:xfrm>
            <a:off x="7175500" y="5417820"/>
            <a:ext cx="1807845" cy="368300"/>
          </a:xfrm>
          <a:prstGeom prst="rect">
            <a:avLst/>
          </a:prstGeom>
          <a:noFill/>
        </p:spPr>
        <p:txBody>
          <a:bodyPr wrap="square" rtlCol="0">
            <a:spAutoFit/>
          </a:bodyPr>
          <a:p>
            <a:r>
              <a:rPr lang="zh-CN" altLang="en-US">
                <a:sym typeface="+mn-ea"/>
              </a:rPr>
              <a:t>用户</a:t>
            </a:r>
            <a:r>
              <a:rPr lang="zh-CN" altLang="en-US"/>
              <a:t>导频非</a:t>
            </a:r>
            <a:r>
              <a:rPr lang="zh-CN" altLang="en-US">
                <a:sym typeface="+mn-ea"/>
              </a:rPr>
              <a:t>正交</a:t>
            </a:r>
            <a:endParaRPr lang="zh-CN" altLang="en-US">
              <a:sym typeface="+mn-ea"/>
            </a:endParaRPr>
          </a:p>
        </p:txBody>
      </p:sp>
      <p:sp>
        <p:nvSpPr>
          <p:cNvPr id="88" name="椭圆 87"/>
          <p:cNvSpPr/>
          <p:nvPr/>
        </p:nvSpPr>
        <p:spPr>
          <a:xfrm>
            <a:off x="8683625" y="5020945"/>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9" name="直接箭头连接符 88"/>
          <p:cNvCxnSpPr>
            <a:stCxn id="88" idx="0"/>
          </p:cNvCxnSpPr>
          <p:nvPr/>
        </p:nvCxnSpPr>
        <p:spPr>
          <a:xfrm flipH="1" flipV="1">
            <a:off x="8453120" y="4051935"/>
            <a:ext cx="380365" cy="96901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90" name="文本框 89"/>
          <p:cNvSpPr txBox="1"/>
          <p:nvPr/>
        </p:nvSpPr>
        <p:spPr>
          <a:xfrm>
            <a:off x="7118985" y="298894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t>上行训练</a:t>
            </a:r>
            <a:endParaRPr lang="zh-CN"/>
          </a:p>
        </p:txBody>
      </p:sp>
      <p:sp>
        <p:nvSpPr>
          <p:cNvPr id="91" name="文本框 90"/>
          <p:cNvSpPr txBox="1"/>
          <p:nvPr/>
        </p:nvSpPr>
        <p:spPr>
          <a:xfrm>
            <a:off x="10002520" y="298894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t>上行数据传输</a:t>
            </a:r>
            <a:endParaRPr lang="en-US" altLang="zh-CN"/>
          </a:p>
        </p:txBody>
      </p:sp>
      <p:sp>
        <p:nvSpPr>
          <p:cNvPr id="92" name="椭圆 91"/>
          <p:cNvSpPr/>
          <p:nvPr/>
        </p:nvSpPr>
        <p:spPr>
          <a:xfrm>
            <a:off x="9817735" y="4923790"/>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aphicFrame>
        <p:nvGraphicFramePr>
          <p:cNvPr id="93" name="对象 92"/>
          <p:cNvGraphicFramePr/>
          <p:nvPr/>
        </p:nvGraphicFramePr>
        <p:xfrm>
          <a:off x="11192510" y="3571875"/>
          <a:ext cx="374650" cy="511175"/>
        </p:xfrm>
        <a:graphic>
          <a:graphicData uri="http://schemas.openxmlformats.org/presentationml/2006/ole">
            <mc:AlternateContent xmlns:mc="http://schemas.openxmlformats.org/markup-compatibility/2006">
              <mc:Choice xmlns:v="urn:schemas-microsoft-com:vml" Requires="v">
                <p:oleObj spid="_x0000_s94" name="" r:id="rId6" imgW="311150" imgH="413385" progId="Visio.Drawing.15">
                  <p:embed/>
                </p:oleObj>
              </mc:Choice>
              <mc:Fallback>
                <p:oleObj name="" r:id="rId6" imgW="311150" imgH="413385" progId="Visio.Drawing.15">
                  <p:embed/>
                  <p:pic>
                    <p:nvPicPr>
                      <p:cNvPr id="0" name="图片 29"/>
                      <p:cNvPicPr/>
                      <p:nvPr/>
                    </p:nvPicPr>
                    <p:blipFill>
                      <a:blip r:embed="rId3"/>
                      <a:stretch>
                        <a:fillRect/>
                      </a:stretch>
                    </p:blipFill>
                    <p:spPr>
                      <a:xfrm>
                        <a:off x="11192510" y="3571875"/>
                        <a:ext cx="374650" cy="511175"/>
                      </a:xfrm>
                      <a:prstGeom prst="rect">
                        <a:avLst/>
                      </a:prstGeom>
                    </p:spPr>
                  </p:pic>
                </p:oleObj>
              </mc:Fallback>
            </mc:AlternateContent>
          </a:graphicData>
        </a:graphic>
      </p:graphicFrame>
      <p:cxnSp>
        <p:nvCxnSpPr>
          <p:cNvPr id="95" name="直接箭头连接符 94"/>
          <p:cNvCxnSpPr>
            <a:stCxn id="92" idx="7"/>
          </p:cNvCxnSpPr>
          <p:nvPr/>
        </p:nvCxnSpPr>
        <p:spPr>
          <a:xfrm flipV="1">
            <a:off x="10073640" y="4189095"/>
            <a:ext cx="1420495" cy="778510"/>
          </a:xfrm>
          <a:prstGeom prst="straightConnector1">
            <a:avLst/>
          </a:prstGeom>
          <a:ln w="28575"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96" name="文本框 95"/>
          <p:cNvSpPr txBox="1"/>
          <p:nvPr/>
        </p:nvSpPr>
        <p:spPr>
          <a:xfrm>
            <a:off x="9817735" y="5376545"/>
            <a:ext cx="2508885" cy="368300"/>
          </a:xfrm>
          <a:prstGeom prst="rect">
            <a:avLst/>
          </a:prstGeom>
          <a:noFill/>
        </p:spPr>
        <p:txBody>
          <a:bodyPr wrap="square" rtlCol="0">
            <a:spAutoFit/>
          </a:bodyPr>
          <a:p>
            <a:r>
              <a:rPr lang="zh-CN" altLang="en-US">
                <a:sym typeface="+mn-ea"/>
              </a:rPr>
              <a:t>以估计的信道系数解码</a:t>
            </a:r>
            <a:endParaRPr lang="zh-CN" altLang="en-US">
              <a:sym typeface="+mn-ea"/>
            </a:endParaRPr>
          </a:p>
        </p:txBody>
      </p:sp>
      <p:sp>
        <p:nvSpPr>
          <p:cNvPr id="97" name="椭圆 96"/>
          <p:cNvSpPr/>
          <p:nvPr/>
        </p:nvSpPr>
        <p:spPr>
          <a:xfrm>
            <a:off x="11682095" y="5020945"/>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cxnSp>
        <p:nvCxnSpPr>
          <p:cNvPr id="98" name="直接箭头连接符 97"/>
          <p:cNvCxnSpPr>
            <a:stCxn id="97" idx="0"/>
          </p:cNvCxnSpPr>
          <p:nvPr/>
        </p:nvCxnSpPr>
        <p:spPr>
          <a:xfrm flipH="1" flipV="1">
            <a:off x="11068050" y="4044315"/>
            <a:ext cx="763905" cy="976630"/>
          </a:xfrm>
          <a:prstGeom prst="straightConnector1">
            <a:avLst/>
          </a:prstGeom>
          <a:ln w="28575" cmpd="sng">
            <a:solidFill>
              <a:srgbClr val="FF0000"/>
            </a:solidFill>
            <a:prstDash val="sysDot"/>
            <a:tailEnd type="arrow"/>
          </a:ln>
        </p:spPr>
        <p:style>
          <a:lnRef idx="2">
            <a:schemeClr val="accent1"/>
          </a:lnRef>
          <a:fillRef idx="0">
            <a:srgbClr val="FFFFFF"/>
          </a:fillRef>
          <a:effectRef idx="0">
            <a:srgbClr val="FFFFFF"/>
          </a:effectRef>
          <a:fontRef idx="minor">
            <a:schemeClr val="tx1"/>
          </a:fontRef>
        </p:style>
      </p:cxnSp>
      <p:sp>
        <p:nvSpPr>
          <p:cNvPr id="99" name="右箭头 98"/>
          <p:cNvSpPr/>
          <p:nvPr/>
        </p:nvSpPr>
        <p:spPr>
          <a:xfrm>
            <a:off x="5996305" y="3974465"/>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0" name="文本框 99"/>
          <p:cNvSpPr txBox="1"/>
          <p:nvPr/>
        </p:nvSpPr>
        <p:spPr>
          <a:xfrm>
            <a:off x="5554980" y="3665220"/>
            <a:ext cx="4064000" cy="368300"/>
          </a:xfrm>
          <a:prstGeom prst="rect">
            <a:avLst/>
          </a:prstGeom>
          <a:noFill/>
        </p:spPr>
        <p:txBody>
          <a:bodyPr wrap="square" rtlCol="0">
            <a:spAutoFit/>
          </a:bodyPr>
          <a:p>
            <a:r>
              <a:rPr lang="zh-CN" altLang="en-US"/>
              <a:t>加入导频干扰</a:t>
            </a:r>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23"/>
                                        </p:tgtEl>
                                      </p:cBhvr>
                                    </p:animEffect>
                                    <p:set>
                                      <p:cBhvr>
                                        <p:cTn id="22" dur="1" fill="hold">
                                          <p:stCondLst>
                                            <p:cond delay="499"/>
                                          </p:stCondLst>
                                        </p:cTn>
                                        <p:tgtEl>
                                          <p:spTgt spid="23"/>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22" presetClass="exit" presetSubtype="4" fill="hold" nodeType="withEffect">
                                  <p:stCondLst>
                                    <p:cond delay="0"/>
                                  </p:stCondLst>
                                  <p:childTnLst>
                                    <p:animEffect transition="out" filter="wipe(down)">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22" presetClass="exit" presetSubtype="4" fill="hold" grpId="0" nodeType="withEffect">
                                  <p:stCondLst>
                                    <p:cond delay="0"/>
                                  </p:stCondLst>
                                  <p:childTnLst>
                                    <p:animEffect transition="out" filter="wipe(down)">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p:tgtEl>
                                          <p:spTgt spid="61"/>
                                        </p:tgtEl>
                                        <p:attrNameLst>
                                          <p:attrName>ppt_y</p:attrName>
                                        </p:attrNameLst>
                                      </p:cBhvr>
                                      <p:tavLst>
                                        <p:tav tm="0">
                                          <p:val>
                                            <p:strVal val="#ppt_y+#ppt_h*1.125000"/>
                                          </p:val>
                                        </p:tav>
                                        <p:tav tm="100000">
                                          <p:val>
                                            <p:strVal val="#ppt_y"/>
                                          </p:val>
                                        </p:tav>
                                      </p:tavLst>
                                    </p:anim>
                                    <p:animEffect transition="in" filter="wipe(up)">
                                      <p:cBhvr>
                                        <p:cTn id="43" dur="500"/>
                                        <p:tgtEl>
                                          <p:spTgt spid="61"/>
                                        </p:tgtEl>
                                      </p:cBhvr>
                                    </p:animEffect>
                                  </p:childTnLst>
                                </p:cTn>
                              </p:par>
                              <p:par>
                                <p:cTn id="44" presetID="1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500"/>
                                        <p:tgtEl>
                                          <p:spTgt spid="39"/>
                                        </p:tgtEl>
                                        <p:attrNameLst>
                                          <p:attrName>ppt_y</p:attrName>
                                        </p:attrNameLst>
                                      </p:cBhvr>
                                      <p:tavLst>
                                        <p:tav tm="0">
                                          <p:val>
                                            <p:strVal val="#ppt_y+#ppt_h*1.125000"/>
                                          </p:val>
                                        </p:tav>
                                        <p:tav tm="100000">
                                          <p:val>
                                            <p:strVal val="#ppt_y"/>
                                          </p:val>
                                        </p:tav>
                                      </p:tavLst>
                                    </p:anim>
                                    <p:animEffect transition="in" filter="wipe(up)">
                                      <p:cBhvr>
                                        <p:cTn id="47" dur="500"/>
                                        <p:tgtEl>
                                          <p:spTgt spid="39"/>
                                        </p:tgtEl>
                                      </p:cBhvr>
                                    </p:animEffect>
                                  </p:childTnLst>
                                </p:cTn>
                              </p:par>
                              <p:par>
                                <p:cTn id="48" presetID="12" presetClass="entr" presetSubtype="4"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p:tgtEl>
                                          <p:spTgt spid="41"/>
                                        </p:tgtEl>
                                        <p:attrNameLst>
                                          <p:attrName>ppt_y</p:attrName>
                                        </p:attrNameLst>
                                      </p:cBhvr>
                                      <p:tavLst>
                                        <p:tav tm="0">
                                          <p:val>
                                            <p:strVal val="#ppt_y+#ppt_h*1.125000"/>
                                          </p:val>
                                        </p:tav>
                                        <p:tav tm="100000">
                                          <p:val>
                                            <p:strVal val="#ppt_y"/>
                                          </p:val>
                                        </p:tav>
                                      </p:tavLst>
                                    </p:anim>
                                    <p:animEffect transition="in" filter="wipe(up)">
                                      <p:cBhvr>
                                        <p:cTn id="51" dur="500"/>
                                        <p:tgtEl>
                                          <p:spTgt spid="41"/>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p:tgtEl>
                                          <p:spTgt spid="43"/>
                                        </p:tgtEl>
                                        <p:attrNameLst>
                                          <p:attrName>ppt_y</p:attrName>
                                        </p:attrNameLst>
                                      </p:cBhvr>
                                      <p:tavLst>
                                        <p:tav tm="0">
                                          <p:val>
                                            <p:strVal val="#ppt_y+#ppt_h*1.125000"/>
                                          </p:val>
                                        </p:tav>
                                        <p:tav tm="100000">
                                          <p:val>
                                            <p:strVal val="#ppt_y"/>
                                          </p:val>
                                        </p:tav>
                                      </p:tavLst>
                                    </p:anim>
                                    <p:animEffect transition="in" filter="wipe(up)">
                                      <p:cBhvr>
                                        <p:cTn id="55" dur="500"/>
                                        <p:tgtEl>
                                          <p:spTgt spid="43"/>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p:tgtEl>
                                          <p:spTgt spid="44"/>
                                        </p:tgtEl>
                                        <p:attrNameLst>
                                          <p:attrName>ppt_y</p:attrName>
                                        </p:attrNameLst>
                                      </p:cBhvr>
                                      <p:tavLst>
                                        <p:tav tm="0">
                                          <p:val>
                                            <p:strVal val="#ppt_y+#ppt_h*1.125000"/>
                                          </p:val>
                                        </p:tav>
                                        <p:tav tm="100000">
                                          <p:val>
                                            <p:strVal val="#ppt_y"/>
                                          </p:val>
                                        </p:tav>
                                      </p:tavLst>
                                    </p:anim>
                                    <p:animEffect transition="in" filter="wipe(up)">
                                      <p:cBhvr>
                                        <p:cTn id="59" dur="500"/>
                                        <p:tgtEl>
                                          <p:spTgt spid="44"/>
                                        </p:tgtEl>
                                      </p:cBhvr>
                                    </p:animEffect>
                                  </p:childTnLst>
                                </p:cTn>
                              </p:par>
                              <p:par>
                                <p:cTn id="60" presetID="1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p:tgtEl>
                                          <p:spTgt spid="45"/>
                                        </p:tgtEl>
                                        <p:attrNameLst>
                                          <p:attrName>ppt_y</p:attrName>
                                        </p:attrNameLst>
                                      </p:cBhvr>
                                      <p:tavLst>
                                        <p:tav tm="0">
                                          <p:val>
                                            <p:strVal val="#ppt_y+#ppt_h*1.125000"/>
                                          </p:val>
                                        </p:tav>
                                        <p:tav tm="100000">
                                          <p:val>
                                            <p:strVal val="#ppt_y"/>
                                          </p:val>
                                        </p:tav>
                                      </p:tavLst>
                                    </p:anim>
                                    <p:animEffect transition="in" filter="wipe(up)">
                                      <p:cBhvr>
                                        <p:cTn id="63" dur="500"/>
                                        <p:tgtEl>
                                          <p:spTgt spid="45"/>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p:tgtEl>
                                          <p:spTgt spid="47"/>
                                        </p:tgtEl>
                                        <p:attrNameLst>
                                          <p:attrName>ppt_y</p:attrName>
                                        </p:attrNameLst>
                                      </p:cBhvr>
                                      <p:tavLst>
                                        <p:tav tm="0">
                                          <p:val>
                                            <p:strVal val="#ppt_y+#ppt_h*1.125000"/>
                                          </p:val>
                                        </p:tav>
                                        <p:tav tm="100000">
                                          <p:val>
                                            <p:strVal val="#ppt_y"/>
                                          </p:val>
                                        </p:tav>
                                      </p:tavLst>
                                    </p:anim>
                                    <p:animEffect transition="in" filter="wipe(up)">
                                      <p:cBhvr>
                                        <p:cTn id="67" dur="500"/>
                                        <p:tgtEl>
                                          <p:spTgt spid="47"/>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500"/>
                                        <p:tgtEl>
                                          <p:spTgt spid="49"/>
                                        </p:tgtEl>
                                        <p:attrNameLst>
                                          <p:attrName>ppt_y</p:attrName>
                                        </p:attrNameLst>
                                      </p:cBhvr>
                                      <p:tavLst>
                                        <p:tav tm="0">
                                          <p:val>
                                            <p:strVal val="#ppt_y+#ppt_h*1.125000"/>
                                          </p:val>
                                        </p:tav>
                                        <p:tav tm="100000">
                                          <p:val>
                                            <p:strVal val="#ppt_y"/>
                                          </p:val>
                                        </p:tav>
                                      </p:tavLst>
                                    </p:anim>
                                    <p:animEffect transition="in" filter="wipe(up)">
                                      <p:cBhvr>
                                        <p:cTn id="71" dur="500"/>
                                        <p:tgtEl>
                                          <p:spTgt spid="49"/>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additive="base">
                                        <p:cTn id="74" dur="500"/>
                                        <p:tgtEl>
                                          <p:spTgt spid="58"/>
                                        </p:tgtEl>
                                        <p:attrNameLst>
                                          <p:attrName>ppt_y</p:attrName>
                                        </p:attrNameLst>
                                      </p:cBhvr>
                                      <p:tavLst>
                                        <p:tav tm="0">
                                          <p:val>
                                            <p:strVal val="#ppt_y+#ppt_h*1.125000"/>
                                          </p:val>
                                        </p:tav>
                                        <p:tav tm="100000">
                                          <p:val>
                                            <p:strVal val="#ppt_y"/>
                                          </p:val>
                                        </p:tav>
                                      </p:tavLst>
                                    </p:anim>
                                    <p:animEffect transition="in" filter="wipe(up)">
                                      <p:cBhvr>
                                        <p:cTn id="75" dur="500"/>
                                        <p:tgtEl>
                                          <p:spTgt spid="58"/>
                                        </p:tgtEl>
                                      </p:cBhvr>
                                    </p:animEffect>
                                  </p:childTnLst>
                                </p:cTn>
                              </p:par>
                              <p:par>
                                <p:cTn id="76" presetID="12" presetClass="entr" presetSubtype="4" fill="hold" nodeType="withEffect">
                                  <p:stCondLst>
                                    <p:cond delay="0"/>
                                  </p:stCondLst>
                                  <p:childTnLst>
                                    <p:set>
                                      <p:cBhvr>
                                        <p:cTn id="77" dur="1" fill="hold">
                                          <p:stCondLst>
                                            <p:cond delay="0"/>
                                          </p:stCondLst>
                                        </p:cTn>
                                        <p:tgtEl>
                                          <p:spTgt spid="59"/>
                                        </p:tgtEl>
                                        <p:attrNameLst>
                                          <p:attrName>style.visibility</p:attrName>
                                        </p:attrNameLst>
                                      </p:cBhvr>
                                      <p:to>
                                        <p:strVal val="visible"/>
                                      </p:to>
                                    </p:set>
                                    <p:anim calcmode="lin" valueType="num">
                                      <p:cBhvr additive="base">
                                        <p:cTn id="78" dur="500"/>
                                        <p:tgtEl>
                                          <p:spTgt spid="59"/>
                                        </p:tgtEl>
                                        <p:attrNameLst>
                                          <p:attrName>ppt_y</p:attrName>
                                        </p:attrNameLst>
                                      </p:cBhvr>
                                      <p:tavLst>
                                        <p:tav tm="0">
                                          <p:val>
                                            <p:strVal val="#ppt_y+#ppt_h*1.125000"/>
                                          </p:val>
                                        </p:tav>
                                        <p:tav tm="100000">
                                          <p:val>
                                            <p:strVal val="#ppt_y"/>
                                          </p:val>
                                        </p:tav>
                                      </p:tavLst>
                                    </p:anim>
                                    <p:animEffect transition="in" filter="wipe(up)">
                                      <p:cBhvr>
                                        <p:cTn id="79" dur="500"/>
                                        <p:tgtEl>
                                          <p:spTgt spid="59"/>
                                        </p:tgtEl>
                                      </p:cBhvr>
                                    </p:animEffect>
                                  </p:childTnLst>
                                </p:cTn>
                              </p:par>
                              <p:par>
                                <p:cTn id="80" presetID="12" presetClass="entr" presetSubtype="4" fill="hold" nodeType="withEffect">
                                  <p:stCondLst>
                                    <p:cond delay="0"/>
                                  </p:stCondLst>
                                  <p:childTnLst>
                                    <p:set>
                                      <p:cBhvr>
                                        <p:cTn id="81" dur="1" fill="hold">
                                          <p:stCondLst>
                                            <p:cond delay="0"/>
                                          </p:stCondLst>
                                        </p:cTn>
                                        <p:tgtEl>
                                          <p:spTgt spid="64"/>
                                        </p:tgtEl>
                                        <p:attrNameLst>
                                          <p:attrName>style.visibility</p:attrName>
                                        </p:attrNameLst>
                                      </p:cBhvr>
                                      <p:to>
                                        <p:strVal val="visible"/>
                                      </p:to>
                                    </p:set>
                                    <p:anim calcmode="lin" valueType="num">
                                      <p:cBhvr additive="base">
                                        <p:cTn id="82" dur="500"/>
                                        <p:tgtEl>
                                          <p:spTgt spid="64"/>
                                        </p:tgtEl>
                                        <p:attrNameLst>
                                          <p:attrName>ppt_y</p:attrName>
                                        </p:attrNameLst>
                                      </p:cBhvr>
                                      <p:tavLst>
                                        <p:tav tm="0">
                                          <p:val>
                                            <p:strVal val="#ppt_y+#ppt_h*1.125000"/>
                                          </p:val>
                                        </p:tav>
                                        <p:tav tm="100000">
                                          <p:val>
                                            <p:strVal val="#ppt_y"/>
                                          </p:val>
                                        </p:tav>
                                      </p:tavLst>
                                    </p:anim>
                                    <p:animEffect transition="in" filter="wipe(up)">
                                      <p:cBhvr>
                                        <p:cTn id="83" dur="500"/>
                                        <p:tgtEl>
                                          <p:spTgt spid="64"/>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 calcmode="lin" valueType="num">
                                      <p:cBhvr additive="base">
                                        <p:cTn id="86" dur="500"/>
                                        <p:tgtEl>
                                          <p:spTgt spid="65"/>
                                        </p:tgtEl>
                                        <p:attrNameLst>
                                          <p:attrName>ppt_y</p:attrName>
                                        </p:attrNameLst>
                                      </p:cBhvr>
                                      <p:tavLst>
                                        <p:tav tm="0">
                                          <p:val>
                                            <p:strVal val="#ppt_y+#ppt_h*1.125000"/>
                                          </p:val>
                                        </p:tav>
                                        <p:tav tm="100000">
                                          <p:val>
                                            <p:strVal val="#ppt_y"/>
                                          </p:val>
                                        </p:tav>
                                      </p:tavLst>
                                    </p:anim>
                                    <p:animEffect transition="in" filter="wipe(up)">
                                      <p:cBhvr>
                                        <p:cTn id="87" dur="500"/>
                                        <p:tgtEl>
                                          <p:spTgt spid="65"/>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66"/>
                                        </p:tgtEl>
                                        <p:attrNameLst>
                                          <p:attrName>style.visibility</p:attrName>
                                        </p:attrNameLst>
                                      </p:cBhvr>
                                      <p:to>
                                        <p:strVal val="visible"/>
                                      </p:to>
                                    </p:set>
                                    <p:anim calcmode="lin" valueType="num">
                                      <p:cBhvr additive="base">
                                        <p:cTn id="90" dur="500"/>
                                        <p:tgtEl>
                                          <p:spTgt spid="66"/>
                                        </p:tgtEl>
                                        <p:attrNameLst>
                                          <p:attrName>ppt_y</p:attrName>
                                        </p:attrNameLst>
                                      </p:cBhvr>
                                      <p:tavLst>
                                        <p:tav tm="0">
                                          <p:val>
                                            <p:strVal val="#ppt_y+#ppt_h*1.125000"/>
                                          </p:val>
                                        </p:tav>
                                        <p:tav tm="100000">
                                          <p:val>
                                            <p:strVal val="#ppt_y"/>
                                          </p:val>
                                        </p:tav>
                                      </p:tavLst>
                                    </p:anim>
                                    <p:animEffect transition="in" filter="wipe(up)">
                                      <p:cBhvr>
                                        <p:cTn id="91" dur="500"/>
                                        <p:tgtEl>
                                          <p:spTgt spid="66"/>
                                        </p:tgtEl>
                                      </p:cBhvr>
                                    </p:animEffect>
                                  </p:childTnLst>
                                </p:cTn>
                              </p:par>
                              <p:par>
                                <p:cTn id="92" presetID="12" presetClass="entr" presetSubtype="4"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additive="base">
                                        <p:cTn id="94" dur="500"/>
                                        <p:tgtEl>
                                          <p:spTgt spid="67"/>
                                        </p:tgtEl>
                                        <p:attrNameLst>
                                          <p:attrName>ppt_y</p:attrName>
                                        </p:attrNameLst>
                                      </p:cBhvr>
                                      <p:tavLst>
                                        <p:tav tm="0">
                                          <p:val>
                                            <p:strVal val="#ppt_y+#ppt_h*1.125000"/>
                                          </p:val>
                                        </p:tav>
                                        <p:tav tm="100000">
                                          <p:val>
                                            <p:strVal val="#ppt_y"/>
                                          </p:val>
                                        </p:tav>
                                      </p:tavLst>
                                    </p:anim>
                                    <p:animEffect transition="in" filter="wipe(up)">
                                      <p:cBhvr>
                                        <p:cTn id="95" dur="500"/>
                                        <p:tgtEl>
                                          <p:spTgt spid="67"/>
                                        </p:tgtEl>
                                      </p:cBhvr>
                                    </p:animEffect>
                                  </p:childTnLst>
                                </p:cTn>
                              </p:par>
                              <p:par>
                                <p:cTn id="96" presetID="12" presetClass="entr" presetSubtype="4"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500"/>
                                        <p:tgtEl>
                                          <p:spTgt spid="70"/>
                                        </p:tgtEl>
                                        <p:attrNameLst>
                                          <p:attrName>ppt_y</p:attrName>
                                        </p:attrNameLst>
                                      </p:cBhvr>
                                      <p:tavLst>
                                        <p:tav tm="0">
                                          <p:val>
                                            <p:strVal val="#ppt_y+#ppt_h*1.125000"/>
                                          </p:val>
                                        </p:tav>
                                        <p:tav tm="100000">
                                          <p:val>
                                            <p:strVal val="#ppt_y"/>
                                          </p:val>
                                        </p:tav>
                                      </p:tavLst>
                                    </p:anim>
                                    <p:animEffect transition="in" filter="wipe(up)">
                                      <p:cBhvr>
                                        <p:cTn id="99" dur="500"/>
                                        <p:tgtEl>
                                          <p:spTgt spid="70"/>
                                        </p:tgtEl>
                                      </p:cBhvr>
                                    </p:animEffect>
                                  </p:childTnLst>
                                </p:cTn>
                              </p:par>
                              <p:par>
                                <p:cTn id="100" presetID="12" presetClass="entr" presetSubtype="4" fill="hold" nodeType="withEffect">
                                  <p:stCondLst>
                                    <p:cond delay="0"/>
                                  </p:stCondLst>
                                  <p:childTnLst>
                                    <p:set>
                                      <p:cBhvr>
                                        <p:cTn id="101" dur="1" fill="hold">
                                          <p:stCondLst>
                                            <p:cond delay="0"/>
                                          </p:stCondLst>
                                        </p:cTn>
                                        <p:tgtEl>
                                          <p:spTgt spid="71"/>
                                        </p:tgtEl>
                                        <p:attrNameLst>
                                          <p:attrName>style.visibility</p:attrName>
                                        </p:attrNameLst>
                                      </p:cBhvr>
                                      <p:to>
                                        <p:strVal val="visible"/>
                                      </p:to>
                                    </p:set>
                                    <p:anim calcmode="lin" valueType="num">
                                      <p:cBhvr additive="base">
                                        <p:cTn id="102" dur="500"/>
                                        <p:tgtEl>
                                          <p:spTgt spid="71"/>
                                        </p:tgtEl>
                                        <p:attrNameLst>
                                          <p:attrName>ppt_y</p:attrName>
                                        </p:attrNameLst>
                                      </p:cBhvr>
                                      <p:tavLst>
                                        <p:tav tm="0">
                                          <p:val>
                                            <p:strVal val="#ppt_y+#ppt_h*1.125000"/>
                                          </p:val>
                                        </p:tav>
                                        <p:tav tm="100000">
                                          <p:val>
                                            <p:strVal val="#ppt_y"/>
                                          </p:val>
                                        </p:tav>
                                      </p:tavLst>
                                    </p:anim>
                                    <p:animEffect transition="in" filter="wipe(up)">
                                      <p:cBhvr>
                                        <p:cTn id="103" dur="500"/>
                                        <p:tgtEl>
                                          <p:spTgt spid="71"/>
                                        </p:tgtEl>
                                      </p:cBhvr>
                                    </p:animEffect>
                                  </p:childTnLst>
                                </p:cTn>
                              </p:par>
                              <p:par>
                                <p:cTn id="104" presetID="12" presetClass="entr" presetSubtype="4" fill="hold" nodeType="with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additive="base">
                                        <p:cTn id="106" dur="500"/>
                                        <p:tgtEl>
                                          <p:spTgt spid="86"/>
                                        </p:tgtEl>
                                        <p:attrNameLst>
                                          <p:attrName>ppt_y</p:attrName>
                                        </p:attrNameLst>
                                      </p:cBhvr>
                                      <p:tavLst>
                                        <p:tav tm="0">
                                          <p:val>
                                            <p:strVal val="#ppt_y+#ppt_h*1.125000"/>
                                          </p:val>
                                        </p:tav>
                                        <p:tav tm="100000">
                                          <p:val>
                                            <p:strVal val="#ppt_y"/>
                                          </p:val>
                                        </p:tav>
                                      </p:tavLst>
                                    </p:anim>
                                    <p:animEffect transition="in" filter="wipe(up)">
                                      <p:cBhvr>
                                        <p:cTn id="107" dur="500"/>
                                        <p:tgtEl>
                                          <p:spTgt spid="86"/>
                                        </p:tgtEl>
                                      </p:cBhvr>
                                    </p:animEffect>
                                  </p:childTnLst>
                                </p:cTn>
                              </p:par>
                              <p:par>
                                <p:cTn id="108" presetID="12" presetClass="entr" presetSubtype="4" fill="hold" grpId="0" nodeType="withEffect">
                                  <p:stCondLst>
                                    <p:cond delay="0"/>
                                  </p:stCondLst>
                                  <p:childTnLst>
                                    <p:set>
                                      <p:cBhvr>
                                        <p:cTn id="109" dur="1" fill="hold">
                                          <p:stCondLst>
                                            <p:cond delay="0"/>
                                          </p:stCondLst>
                                        </p:cTn>
                                        <p:tgtEl>
                                          <p:spTgt spid="87"/>
                                        </p:tgtEl>
                                        <p:attrNameLst>
                                          <p:attrName>style.visibility</p:attrName>
                                        </p:attrNameLst>
                                      </p:cBhvr>
                                      <p:to>
                                        <p:strVal val="visible"/>
                                      </p:to>
                                    </p:set>
                                    <p:anim calcmode="lin" valueType="num">
                                      <p:cBhvr additive="base">
                                        <p:cTn id="110" dur="500"/>
                                        <p:tgtEl>
                                          <p:spTgt spid="87"/>
                                        </p:tgtEl>
                                        <p:attrNameLst>
                                          <p:attrName>ppt_y</p:attrName>
                                        </p:attrNameLst>
                                      </p:cBhvr>
                                      <p:tavLst>
                                        <p:tav tm="0">
                                          <p:val>
                                            <p:strVal val="#ppt_y+#ppt_h*1.125000"/>
                                          </p:val>
                                        </p:tav>
                                        <p:tav tm="100000">
                                          <p:val>
                                            <p:strVal val="#ppt_y"/>
                                          </p:val>
                                        </p:tav>
                                      </p:tavLst>
                                    </p:anim>
                                    <p:animEffect transition="in" filter="wipe(up)">
                                      <p:cBhvr>
                                        <p:cTn id="111" dur="500"/>
                                        <p:tgtEl>
                                          <p:spTgt spid="87"/>
                                        </p:tgtEl>
                                      </p:cBhvr>
                                    </p:animEffect>
                                  </p:childTnLst>
                                </p:cTn>
                              </p:par>
                              <p:par>
                                <p:cTn id="112" presetID="12" presetClass="entr" presetSubtype="4" fill="hold" grpId="0" nodeType="withEffect">
                                  <p:stCondLst>
                                    <p:cond delay="0"/>
                                  </p:stCondLst>
                                  <p:childTnLst>
                                    <p:set>
                                      <p:cBhvr>
                                        <p:cTn id="113" dur="1" fill="hold">
                                          <p:stCondLst>
                                            <p:cond delay="0"/>
                                          </p:stCondLst>
                                        </p:cTn>
                                        <p:tgtEl>
                                          <p:spTgt spid="88"/>
                                        </p:tgtEl>
                                        <p:attrNameLst>
                                          <p:attrName>style.visibility</p:attrName>
                                        </p:attrNameLst>
                                      </p:cBhvr>
                                      <p:to>
                                        <p:strVal val="visible"/>
                                      </p:to>
                                    </p:set>
                                    <p:anim calcmode="lin" valueType="num">
                                      <p:cBhvr additive="base">
                                        <p:cTn id="114" dur="500"/>
                                        <p:tgtEl>
                                          <p:spTgt spid="88"/>
                                        </p:tgtEl>
                                        <p:attrNameLst>
                                          <p:attrName>ppt_y</p:attrName>
                                        </p:attrNameLst>
                                      </p:cBhvr>
                                      <p:tavLst>
                                        <p:tav tm="0">
                                          <p:val>
                                            <p:strVal val="#ppt_y+#ppt_h*1.125000"/>
                                          </p:val>
                                        </p:tav>
                                        <p:tav tm="100000">
                                          <p:val>
                                            <p:strVal val="#ppt_y"/>
                                          </p:val>
                                        </p:tav>
                                      </p:tavLst>
                                    </p:anim>
                                    <p:animEffect transition="in" filter="wipe(up)">
                                      <p:cBhvr>
                                        <p:cTn id="115" dur="500"/>
                                        <p:tgtEl>
                                          <p:spTgt spid="88"/>
                                        </p:tgtEl>
                                      </p:cBhvr>
                                    </p:animEffect>
                                  </p:childTnLst>
                                </p:cTn>
                              </p:par>
                              <p:par>
                                <p:cTn id="116" presetID="12" presetClass="entr" presetSubtype="4" fill="hold" nodeType="withEffect">
                                  <p:stCondLst>
                                    <p:cond delay="0"/>
                                  </p:stCondLst>
                                  <p:childTnLst>
                                    <p:set>
                                      <p:cBhvr>
                                        <p:cTn id="117" dur="1" fill="hold">
                                          <p:stCondLst>
                                            <p:cond delay="0"/>
                                          </p:stCondLst>
                                        </p:cTn>
                                        <p:tgtEl>
                                          <p:spTgt spid="89"/>
                                        </p:tgtEl>
                                        <p:attrNameLst>
                                          <p:attrName>style.visibility</p:attrName>
                                        </p:attrNameLst>
                                      </p:cBhvr>
                                      <p:to>
                                        <p:strVal val="visible"/>
                                      </p:to>
                                    </p:set>
                                    <p:anim calcmode="lin" valueType="num">
                                      <p:cBhvr additive="base">
                                        <p:cTn id="118" dur="500"/>
                                        <p:tgtEl>
                                          <p:spTgt spid="89"/>
                                        </p:tgtEl>
                                        <p:attrNameLst>
                                          <p:attrName>ppt_y</p:attrName>
                                        </p:attrNameLst>
                                      </p:cBhvr>
                                      <p:tavLst>
                                        <p:tav tm="0">
                                          <p:val>
                                            <p:strVal val="#ppt_y+#ppt_h*1.125000"/>
                                          </p:val>
                                        </p:tav>
                                        <p:tav tm="100000">
                                          <p:val>
                                            <p:strVal val="#ppt_y"/>
                                          </p:val>
                                        </p:tav>
                                      </p:tavLst>
                                    </p:anim>
                                    <p:animEffect transition="in" filter="wipe(up)">
                                      <p:cBhvr>
                                        <p:cTn id="119" dur="500"/>
                                        <p:tgtEl>
                                          <p:spTgt spid="89"/>
                                        </p:tgtEl>
                                      </p:cBhvr>
                                    </p:animEffect>
                                  </p:childTnLst>
                                </p:cTn>
                              </p:par>
                              <p:par>
                                <p:cTn id="120" presetID="12" presetClass="entr" presetSubtype="4" fill="hold" grpId="0" nodeType="withEffect">
                                  <p:stCondLst>
                                    <p:cond delay="0"/>
                                  </p:stCondLst>
                                  <p:childTnLst>
                                    <p:set>
                                      <p:cBhvr>
                                        <p:cTn id="121" dur="1" fill="hold">
                                          <p:stCondLst>
                                            <p:cond delay="0"/>
                                          </p:stCondLst>
                                        </p:cTn>
                                        <p:tgtEl>
                                          <p:spTgt spid="90"/>
                                        </p:tgtEl>
                                        <p:attrNameLst>
                                          <p:attrName>style.visibility</p:attrName>
                                        </p:attrNameLst>
                                      </p:cBhvr>
                                      <p:to>
                                        <p:strVal val="visible"/>
                                      </p:to>
                                    </p:set>
                                    <p:anim calcmode="lin" valueType="num">
                                      <p:cBhvr additive="base">
                                        <p:cTn id="122" dur="500"/>
                                        <p:tgtEl>
                                          <p:spTgt spid="90"/>
                                        </p:tgtEl>
                                        <p:attrNameLst>
                                          <p:attrName>ppt_y</p:attrName>
                                        </p:attrNameLst>
                                      </p:cBhvr>
                                      <p:tavLst>
                                        <p:tav tm="0">
                                          <p:val>
                                            <p:strVal val="#ppt_y+#ppt_h*1.125000"/>
                                          </p:val>
                                        </p:tav>
                                        <p:tav tm="100000">
                                          <p:val>
                                            <p:strVal val="#ppt_y"/>
                                          </p:val>
                                        </p:tav>
                                      </p:tavLst>
                                    </p:anim>
                                    <p:animEffect transition="in" filter="wipe(up)">
                                      <p:cBhvr>
                                        <p:cTn id="123" dur="500"/>
                                        <p:tgtEl>
                                          <p:spTgt spid="90"/>
                                        </p:tgtEl>
                                      </p:cBhvr>
                                    </p:animEffect>
                                  </p:childTnLst>
                                </p:cTn>
                              </p:par>
                              <p:par>
                                <p:cTn id="124" presetID="12" presetClass="entr" presetSubtype="4" fill="hold" grpId="0" nodeType="withEffect">
                                  <p:stCondLst>
                                    <p:cond delay="0"/>
                                  </p:stCondLst>
                                  <p:childTnLst>
                                    <p:set>
                                      <p:cBhvr>
                                        <p:cTn id="125" dur="1" fill="hold">
                                          <p:stCondLst>
                                            <p:cond delay="0"/>
                                          </p:stCondLst>
                                        </p:cTn>
                                        <p:tgtEl>
                                          <p:spTgt spid="91"/>
                                        </p:tgtEl>
                                        <p:attrNameLst>
                                          <p:attrName>style.visibility</p:attrName>
                                        </p:attrNameLst>
                                      </p:cBhvr>
                                      <p:to>
                                        <p:strVal val="visible"/>
                                      </p:to>
                                    </p:set>
                                    <p:anim calcmode="lin" valueType="num">
                                      <p:cBhvr additive="base">
                                        <p:cTn id="126" dur="500"/>
                                        <p:tgtEl>
                                          <p:spTgt spid="91"/>
                                        </p:tgtEl>
                                        <p:attrNameLst>
                                          <p:attrName>ppt_y</p:attrName>
                                        </p:attrNameLst>
                                      </p:cBhvr>
                                      <p:tavLst>
                                        <p:tav tm="0">
                                          <p:val>
                                            <p:strVal val="#ppt_y+#ppt_h*1.125000"/>
                                          </p:val>
                                        </p:tav>
                                        <p:tav tm="100000">
                                          <p:val>
                                            <p:strVal val="#ppt_y"/>
                                          </p:val>
                                        </p:tav>
                                      </p:tavLst>
                                    </p:anim>
                                    <p:animEffect transition="in" filter="wipe(up)">
                                      <p:cBhvr>
                                        <p:cTn id="127" dur="500"/>
                                        <p:tgtEl>
                                          <p:spTgt spid="91"/>
                                        </p:tgtEl>
                                      </p:cBhvr>
                                    </p:animEffect>
                                  </p:childTnLst>
                                </p:cTn>
                              </p:par>
                              <p:par>
                                <p:cTn id="128" presetID="12" presetClass="entr" presetSubtype="4"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anim calcmode="lin" valueType="num">
                                      <p:cBhvr additive="base">
                                        <p:cTn id="130" dur="500"/>
                                        <p:tgtEl>
                                          <p:spTgt spid="92"/>
                                        </p:tgtEl>
                                        <p:attrNameLst>
                                          <p:attrName>ppt_y</p:attrName>
                                        </p:attrNameLst>
                                      </p:cBhvr>
                                      <p:tavLst>
                                        <p:tav tm="0">
                                          <p:val>
                                            <p:strVal val="#ppt_y+#ppt_h*1.125000"/>
                                          </p:val>
                                        </p:tav>
                                        <p:tav tm="100000">
                                          <p:val>
                                            <p:strVal val="#ppt_y"/>
                                          </p:val>
                                        </p:tav>
                                      </p:tavLst>
                                    </p:anim>
                                    <p:animEffect transition="in" filter="wipe(up)">
                                      <p:cBhvr>
                                        <p:cTn id="131" dur="500"/>
                                        <p:tgtEl>
                                          <p:spTgt spid="92"/>
                                        </p:tgtEl>
                                      </p:cBhvr>
                                    </p:animEffect>
                                  </p:childTnLst>
                                </p:cTn>
                              </p:par>
                              <p:par>
                                <p:cTn id="132" presetID="12" presetClass="entr" presetSubtype="4" fill="hold" nodeType="withEffect">
                                  <p:stCondLst>
                                    <p:cond delay="0"/>
                                  </p:stCondLst>
                                  <p:childTnLst>
                                    <p:set>
                                      <p:cBhvr>
                                        <p:cTn id="133" dur="1" fill="hold">
                                          <p:stCondLst>
                                            <p:cond delay="0"/>
                                          </p:stCondLst>
                                        </p:cTn>
                                        <p:tgtEl>
                                          <p:spTgt spid="93"/>
                                        </p:tgtEl>
                                        <p:attrNameLst>
                                          <p:attrName>style.visibility</p:attrName>
                                        </p:attrNameLst>
                                      </p:cBhvr>
                                      <p:to>
                                        <p:strVal val="visible"/>
                                      </p:to>
                                    </p:set>
                                    <p:anim calcmode="lin" valueType="num">
                                      <p:cBhvr additive="base">
                                        <p:cTn id="134" dur="500"/>
                                        <p:tgtEl>
                                          <p:spTgt spid="93"/>
                                        </p:tgtEl>
                                        <p:attrNameLst>
                                          <p:attrName>ppt_y</p:attrName>
                                        </p:attrNameLst>
                                      </p:cBhvr>
                                      <p:tavLst>
                                        <p:tav tm="0">
                                          <p:val>
                                            <p:strVal val="#ppt_y+#ppt_h*1.125000"/>
                                          </p:val>
                                        </p:tav>
                                        <p:tav tm="100000">
                                          <p:val>
                                            <p:strVal val="#ppt_y"/>
                                          </p:val>
                                        </p:tav>
                                      </p:tavLst>
                                    </p:anim>
                                    <p:animEffect transition="in" filter="wipe(up)">
                                      <p:cBhvr>
                                        <p:cTn id="135" dur="500"/>
                                        <p:tgtEl>
                                          <p:spTgt spid="93"/>
                                        </p:tgtEl>
                                      </p:cBhvr>
                                    </p:animEffect>
                                  </p:childTnLst>
                                </p:cTn>
                              </p:par>
                              <p:par>
                                <p:cTn id="136" presetID="12" presetClass="entr" presetSubtype="4" fill="hold" nodeType="withEffect">
                                  <p:stCondLst>
                                    <p:cond delay="0"/>
                                  </p:stCondLst>
                                  <p:childTnLst>
                                    <p:set>
                                      <p:cBhvr>
                                        <p:cTn id="137" dur="1" fill="hold">
                                          <p:stCondLst>
                                            <p:cond delay="0"/>
                                          </p:stCondLst>
                                        </p:cTn>
                                        <p:tgtEl>
                                          <p:spTgt spid="95"/>
                                        </p:tgtEl>
                                        <p:attrNameLst>
                                          <p:attrName>style.visibility</p:attrName>
                                        </p:attrNameLst>
                                      </p:cBhvr>
                                      <p:to>
                                        <p:strVal val="visible"/>
                                      </p:to>
                                    </p:set>
                                    <p:anim calcmode="lin" valueType="num">
                                      <p:cBhvr additive="base">
                                        <p:cTn id="138" dur="500"/>
                                        <p:tgtEl>
                                          <p:spTgt spid="95"/>
                                        </p:tgtEl>
                                        <p:attrNameLst>
                                          <p:attrName>ppt_y</p:attrName>
                                        </p:attrNameLst>
                                      </p:cBhvr>
                                      <p:tavLst>
                                        <p:tav tm="0">
                                          <p:val>
                                            <p:strVal val="#ppt_y+#ppt_h*1.125000"/>
                                          </p:val>
                                        </p:tav>
                                        <p:tav tm="100000">
                                          <p:val>
                                            <p:strVal val="#ppt_y"/>
                                          </p:val>
                                        </p:tav>
                                      </p:tavLst>
                                    </p:anim>
                                    <p:animEffect transition="in" filter="wipe(up)">
                                      <p:cBhvr>
                                        <p:cTn id="139" dur="500"/>
                                        <p:tgtEl>
                                          <p:spTgt spid="95"/>
                                        </p:tgtEl>
                                      </p:cBhvr>
                                    </p:animEffect>
                                  </p:childTnLst>
                                </p:cTn>
                              </p:par>
                              <p:par>
                                <p:cTn id="140" presetID="12" presetClass="entr" presetSubtype="4" fill="hold" grpId="0" nodeType="withEffect">
                                  <p:stCondLst>
                                    <p:cond delay="0"/>
                                  </p:stCondLst>
                                  <p:childTnLst>
                                    <p:set>
                                      <p:cBhvr>
                                        <p:cTn id="141" dur="1" fill="hold">
                                          <p:stCondLst>
                                            <p:cond delay="0"/>
                                          </p:stCondLst>
                                        </p:cTn>
                                        <p:tgtEl>
                                          <p:spTgt spid="96"/>
                                        </p:tgtEl>
                                        <p:attrNameLst>
                                          <p:attrName>style.visibility</p:attrName>
                                        </p:attrNameLst>
                                      </p:cBhvr>
                                      <p:to>
                                        <p:strVal val="visible"/>
                                      </p:to>
                                    </p:set>
                                    <p:anim calcmode="lin" valueType="num">
                                      <p:cBhvr additive="base">
                                        <p:cTn id="142" dur="500"/>
                                        <p:tgtEl>
                                          <p:spTgt spid="96"/>
                                        </p:tgtEl>
                                        <p:attrNameLst>
                                          <p:attrName>ppt_y</p:attrName>
                                        </p:attrNameLst>
                                      </p:cBhvr>
                                      <p:tavLst>
                                        <p:tav tm="0">
                                          <p:val>
                                            <p:strVal val="#ppt_y+#ppt_h*1.125000"/>
                                          </p:val>
                                        </p:tav>
                                        <p:tav tm="100000">
                                          <p:val>
                                            <p:strVal val="#ppt_y"/>
                                          </p:val>
                                        </p:tav>
                                      </p:tavLst>
                                    </p:anim>
                                    <p:animEffect transition="in" filter="wipe(up)">
                                      <p:cBhvr>
                                        <p:cTn id="143" dur="500"/>
                                        <p:tgtEl>
                                          <p:spTgt spid="96"/>
                                        </p:tgtEl>
                                      </p:cBhvr>
                                    </p:animEffect>
                                  </p:childTnLst>
                                </p:cTn>
                              </p:par>
                              <p:par>
                                <p:cTn id="144" presetID="12" presetClass="entr" presetSubtype="4" fill="hold" grpId="0" nodeType="withEffect">
                                  <p:stCondLst>
                                    <p:cond delay="0"/>
                                  </p:stCondLst>
                                  <p:childTnLst>
                                    <p:set>
                                      <p:cBhvr>
                                        <p:cTn id="145" dur="1" fill="hold">
                                          <p:stCondLst>
                                            <p:cond delay="0"/>
                                          </p:stCondLst>
                                        </p:cTn>
                                        <p:tgtEl>
                                          <p:spTgt spid="97"/>
                                        </p:tgtEl>
                                        <p:attrNameLst>
                                          <p:attrName>style.visibility</p:attrName>
                                        </p:attrNameLst>
                                      </p:cBhvr>
                                      <p:to>
                                        <p:strVal val="visible"/>
                                      </p:to>
                                    </p:set>
                                    <p:anim calcmode="lin" valueType="num">
                                      <p:cBhvr additive="base">
                                        <p:cTn id="146" dur="500"/>
                                        <p:tgtEl>
                                          <p:spTgt spid="97"/>
                                        </p:tgtEl>
                                        <p:attrNameLst>
                                          <p:attrName>ppt_y</p:attrName>
                                        </p:attrNameLst>
                                      </p:cBhvr>
                                      <p:tavLst>
                                        <p:tav tm="0">
                                          <p:val>
                                            <p:strVal val="#ppt_y+#ppt_h*1.125000"/>
                                          </p:val>
                                        </p:tav>
                                        <p:tav tm="100000">
                                          <p:val>
                                            <p:strVal val="#ppt_y"/>
                                          </p:val>
                                        </p:tav>
                                      </p:tavLst>
                                    </p:anim>
                                    <p:animEffect transition="in" filter="wipe(up)">
                                      <p:cBhvr>
                                        <p:cTn id="147" dur="500"/>
                                        <p:tgtEl>
                                          <p:spTgt spid="97"/>
                                        </p:tgtEl>
                                      </p:cBhvr>
                                    </p:animEffect>
                                  </p:childTnLst>
                                </p:cTn>
                              </p:par>
                              <p:par>
                                <p:cTn id="148" presetID="12" presetClass="entr" presetSubtype="4" fill="hold" nodeType="withEffect">
                                  <p:stCondLst>
                                    <p:cond delay="0"/>
                                  </p:stCondLst>
                                  <p:childTnLst>
                                    <p:set>
                                      <p:cBhvr>
                                        <p:cTn id="149" dur="1" fill="hold">
                                          <p:stCondLst>
                                            <p:cond delay="0"/>
                                          </p:stCondLst>
                                        </p:cTn>
                                        <p:tgtEl>
                                          <p:spTgt spid="98"/>
                                        </p:tgtEl>
                                        <p:attrNameLst>
                                          <p:attrName>style.visibility</p:attrName>
                                        </p:attrNameLst>
                                      </p:cBhvr>
                                      <p:to>
                                        <p:strVal val="visible"/>
                                      </p:to>
                                    </p:set>
                                    <p:anim calcmode="lin" valueType="num">
                                      <p:cBhvr additive="base">
                                        <p:cTn id="150" dur="500"/>
                                        <p:tgtEl>
                                          <p:spTgt spid="98"/>
                                        </p:tgtEl>
                                        <p:attrNameLst>
                                          <p:attrName>ppt_y</p:attrName>
                                        </p:attrNameLst>
                                      </p:cBhvr>
                                      <p:tavLst>
                                        <p:tav tm="0">
                                          <p:val>
                                            <p:strVal val="#ppt_y+#ppt_h*1.125000"/>
                                          </p:val>
                                        </p:tav>
                                        <p:tav tm="100000">
                                          <p:val>
                                            <p:strVal val="#ppt_y"/>
                                          </p:val>
                                        </p:tav>
                                      </p:tavLst>
                                    </p:anim>
                                    <p:animEffect transition="in" filter="wipe(up)">
                                      <p:cBhvr>
                                        <p:cTn id="151" dur="500"/>
                                        <p:tgtEl>
                                          <p:spTgt spid="98"/>
                                        </p:tgtEl>
                                      </p:cBhvr>
                                    </p:animEffect>
                                  </p:childTnLst>
                                </p:cTn>
                              </p:par>
                              <p:par>
                                <p:cTn id="152" presetID="12" presetClass="entr" presetSubtype="4" fill="hold" grpId="0" nodeType="withEffect">
                                  <p:stCondLst>
                                    <p:cond delay="0"/>
                                  </p:stCondLst>
                                  <p:childTnLst>
                                    <p:set>
                                      <p:cBhvr>
                                        <p:cTn id="153" dur="1" fill="hold">
                                          <p:stCondLst>
                                            <p:cond delay="0"/>
                                          </p:stCondLst>
                                        </p:cTn>
                                        <p:tgtEl>
                                          <p:spTgt spid="99"/>
                                        </p:tgtEl>
                                        <p:attrNameLst>
                                          <p:attrName>style.visibility</p:attrName>
                                        </p:attrNameLst>
                                      </p:cBhvr>
                                      <p:to>
                                        <p:strVal val="visible"/>
                                      </p:to>
                                    </p:set>
                                    <p:anim calcmode="lin" valueType="num">
                                      <p:cBhvr additive="base">
                                        <p:cTn id="154" dur="500"/>
                                        <p:tgtEl>
                                          <p:spTgt spid="99"/>
                                        </p:tgtEl>
                                        <p:attrNameLst>
                                          <p:attrName>ppt_y</p:attrName>
                                        </p:attrNameLst>
                                      </p:cBhvr>
                                      <p:tavLst>
                                        <p:tav tm="0">
                                          <p:val>
                                            <p:strVal val="#ppt_y+#ppt_h*1.125000"/>
                                          </p:val>
                                        </p:tav>
                                        <p:tav tm="100000">
                                          <p:val>
                                            <p:strVal val="#ppt_y"/>
                                          </p:val>
                                        </p:tav>
                                      </p:tavLst>
                                    </p:anim>
                                    <p:animEffect transition="in" filter="wipe(up)">
                                      <p:cBhvr>
                                        <p:cTn id="155" dur="500"/>
                                        <p:tgtEl>
                                          <p:spTgt spid="99"/>
                                        </p:tgtEl>
                                      </p:cBhvr>
                                    </p:animEffect>
                                  </p:childTnLst>
                                </p:cTn>
                              </p:par>
                              <p:par>
                                <p:cTn id="156" presetID="12" presetClass="entr" presetSubtype="4" fill="hold" grpId="0" nodeType="withEffect">
                                  <p:stCondLst>
                                    <p:cond delay="0"/>
                                  </p:stCondLst>
                                  <p:childTnLst>
                                    <p:set>
                                      <p:cBhvr>
                                        <p:cTn id="157" dur="1" fill="hold">
                                          <p:stCondLst>
                                            <p:cond delay="0"/>
                                          </p:stCondLst>
                                        </p:cTn>
                                        <p:tgtEl>
                                          <p:spTgt spid="100"/>
                                        </p:tgtEl>
                                        <p:attrNameLst>
                                          <p:attrName>style.visibility</p:attrName>
                                        </p:attrNameLst>
                                      </p:cBhvr>
                                      <p:to>
                                        <p:strVal val="visible"/>
                                      </p:to>
                                    </p:set>
                                    <p:anim calcmode="lin" valueType="num">
                                      <p:cBhvr additive="base">
                                        <p:cTn id="158" dur="500"/>
                                        <p:tgtEl>
                                          <p:spTgt spid="100"/>
                                        </p:tgtEl>
                                        <p:attrNameLst>
                                          <p:attrName>ppt_y</p:attrName>
                                        </p:attrNameLst>
                                      </p:cBhvr>
                                      <p:tavLst>
                                        <p:tav tm="0">
                                          <p:val>
                                            <p:strVal val="#ppt_y+#ppt_h*1.125000"/>
                                          </p:val>
                                        </p:tav>
                                        <p:tav tm="100000">
                                          <p:val>
                                            <p:strVal val="#ppt_y"/>
                                          </p:val>
                                        </p:tav>
                                      </p:tavLst>
                                    </p:anim>
                                    <p:animEffect transition="in" filter="wipe(up)">
                                      <p:cBhvr>
                                        <p:cTn id="15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bldLvl="0" animBg="1"/>
      <p:bldP spid="19" grpId="0" bldLvl="0" animBg="1"/>
      <p:bldP spid="21" grpId="0" bldLvl="0" animBg="1"/>
      <p:bldP spid="24" grpId="0"/>
      <p:bldP spid="12" grpId="0" bldLvl="0" animBg="1"/>
      <p:bldP spid="17" grpId="0"/>
      <p:bldP spid="5" grpId="1"/>
      <p:bldP spid="9" grpId="1" animBg="1"/>
      <p:bldP spid="19" grpId="1" animBg="1"/>
      <p:bldP spid="21" grpId="1" animBg="1"/>
      <p:bldP spid="24" grpId="1"/>
      <p:bldP spid="12" grpId="1" animBg="1"/>
      <p:bldP spid="17" grpId="1"/>
      <p:bldP spid="61" grpId="0" bldLvl="0" animBg="1"/>
      <p:bldP spid="43" grpId="0"/>
      <p:bldP spid="44" grpId="0" bldLvl="0" animBg="1"/>
      <p:bldP spid="47" grpId="0" bldLvl="0" animBg="1"/>
      <p:bldP spid="49" grpId="0" bldLvl="0" animBg="1"/>
      <p:bldP spid="58" grpId="0" bldLvl="0" animBg="1"/>
      <p:bldP spid="65" grpId="0"/>
      <p:bldP spid="66" grpId="0" bldLvl="0" animBg="1"/>
      <p:bldP spid="70" grpId="0" bldLvl="0" animBg="1"/>
      <p:bldP spid="87" grpId="0"/>
      <p:bldP spid="88" grpId="0" bldLvl="0" animBg="1"/>
      <p:bldP spid="90" grpId="0" bldLvl="0" animBg="1"/>
      <p:bldP spid="91" grpId="0" bldLvl="0" animBg="1"/>
      <p:bldP spid="92" grpId="0" bldLvl="0" animBg="1"/>
      <p:bldP spid="96" grpId="0"/>
      <p:bldP spid="97" grpId="0" bldLvl="0" animBg="1"/>
      <p:bldP spid="99" grpId="0" bldLvl="0" animBg="1"/>
      <p:bldP spid="100" grpId="0"/>
      <p:bldP spid="61" grpId="1" animBg="1"/>
      <p:bldP spid="43" grpId="1"/>
      <p:bldP spid="44" grpId="1" animBg="1"/>
      <p:bldP spid="47" grpId="1" animBg="1"/>
      <p:bldP spid="49" grpId="1" animBg="1"/>
      <p:bldP spid="58" grpId="1" animBg="1"/>
      <p:bldP spid="65" grpId="1"/>
      <p:bldP spid="66" grpId="1" animBg="1"/>
      <p:bldP spid="70" grpId="1" animBg="1"/>
      <p:bldP spid="87" grpId="1"/>
      <p:bldP spid="88" grpId="1" animBg="1"/>
      <p:bldP spid="90" grpId="1" animBg="1"/>
      <p:bldP spid="91" grpId="1" animBg="1"/>
      <p:bldP spid="92" grpId="1" animBg="1"/>
      <p:bldP spid="96" grpId="1"/>
      <p:bldP spid="97" grpId="1" animBg="1"/>
      <p:bldP spid="99" grpId="1" animBg="1"/>
      <p:bldP spid="100"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文本框 2"/>
          <p:cNvSpPr txBox="1"/>
          <p:nvPr/>
        </p:nvSpPr>
        <p:spPr>
          <a:xfrm>
            <a:off x="0" y="1400175"/>
            <a:ext cx="7623810" cy="1476375"/>
          </a:xfrm>
          <a:prstGeom prst="rect">
            <a:avLst/>
          </a:prstGeom>
          <a:noFill/>
        </p:spPr>
        <p:txBody>
          <a:bodyPr wrap="square" rtlCol="0">
            <a:spAutoFit/>
          </a:bodyPr>
          <a:lstStyle/>
          <a:p>
            <a:r>
              <a:rPr lang="en-US" dirty="0">
                <a:sym typeface="+mn-ea"/>
              </a:rPr>
              <a:t>  </a:t>
            </a:r>
            <a:r>
              <a:rPr dirty="0">
                <a:sym typeface="+mn-ea"/>
              </a:rPr>
              <a:t>在文献[</a:t>
            </a:r>
            <a:r>
              <a:rPr lang="en-US" dirty="0">
                <a:sym typeface="+mn-ea"/>
              </a:rPr>
              <a:t>1</a:t>
            </a:r>
            <a:r>
              <a:rPr dirty="0">
                <a:sym typeface="+mn-ea"/>
              </a:rPr>
              <a:t>]中，考虑到</a:t>
            </a:r>
            <a:r>
              <a:rPr dirty="0">
                <a:solidFill>
                  <a:srgbClr val="FF0000"/>
                </a:solidFill>
                <a:sym typeface="+mn-ea"/>
              </a:rPr>
              <a:t>地理区域位置对导频复用</a:t>
            </a:r>
            <a:r>
              <a:rPr dirty="0">
                <a:sym typeface="+mn-ea"/>
              </a:rPr>
              <a:t>的影响，设计了一种基于位置的贪婪PA(Location-Based Greedy, LBG)算法。然而，LBG的核心思想是</a:t>
            </a:r>
            <a:r>
              <a:rPr dirty="0">
                <a:solidFill>
                  <a:srgbClr val="FF0000"/>
                </a:solidFill>
                <a:sym typeface="+mn-ea"/>
              </a:rPr>
              <a:t>避免地理位置相似的用户使用相同的导频</a:t>
            </a:r>
            <a:r>
              <a:rPr dirty="0">
                <a:sym typeface="+mn-ea"/>
              </a:rPr>
              <a:t>，由于用户之间的冲突关系不仅与用户之间的地理位置有关，还与AP的位置分布有关，因此仅通过用户的位置来描述用户之间的</a:t>
            </a:r>
            <a:r>
              <a:rPr lang="zh-CN" dirty="0">
                <a:sym typeface="+mn-ea"/>
              </a:rPr>
              <a:t>冲突强度</a:t>
            </a:r>
            <a:r>
              <a:rPr dirty="0">
                <a:sym typeface="+mn-ea"/>
              </a:rPr>
              <a:t>是不准确的。</a:t>
            </a:r>
            <a:endParaRPr dirty="0">
              <a:sym typeface="+mn-ea"/>
            </a:endParaRPr>
          </a:p>
        </p:txBody>
      </p:sp>
      <p:sp>
        <p:nvSpPr>
          <p:cNvPr id="2" name="文本框 1"/>
          <p:cNvSpPr txBox="1"/>
          <p:nvPr/>
        </p:nvSpPr>
        <p:spPr>
          <a:xfrm>
            <a:off x="250190" y="6515735"/>
            <a:ext cx="11941810" cy="398780"/>
          </a:xfrm>
          <a:prstGeom prst="rect">
            <a:avLst/>
          </a:prstGeom>
          <a:noFill/>
        </p:spPr>
        <p:txBody>
          <a:bodyPr wrap="square" rtlCol="0">
            <a:spAutoFit/>
          </a:bodyPr>
          <a:lstStyle/>
          <a:p>
            <a:r>
              <a:rPr lang="en-US" altLang="zh-CN" sz="1000"/>
              <a:t>[1]Zhang Y, Cao H, Zhong P, Et Al. Location-Based Greedy Pilot Assignment For Cell-Free Massive Mimo Systems[C]//2018 Ieee 4th International Conference On Computer And Communications (Iccc). Ieee, 2018: 392-396.</a:t>
            </a:r>
            <a:endParaRPr lang="en-US" altLang="zh-CN" sz="1000"/>
          </a:p>
        </p:txBody>
      </p:sp>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ltLang="en-US">
                <a:sym typeface="+mn-ea"/>
              </a:rPr>
              <a:t>研究现状</a:t>
            </a:r>
            <a:r>
              <a:rPr lang="en-US" altLang="zh-CN">
                <a:sym typeface="+mn-ea"/>
              </a:rPr>
              <a:t>1</a:t>
            </a:r>
            <a:r>
              <a:rPr lang="zh-CN" altLang="en-US">
                <a:sym typeface="+mn-ea"/>
              </a:rPr>
              <a:t>：避免地理位置相似的用户使用相同的导频</a:t>
            </a:r>
            <a:endParaRPr lang="zh-CN" altLang="en-US">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国内外研究现状</a:t>
            </a:r>
            <a:endParaRPr lang="zh-CN" altLang="en-US" b="1">
              <a:solidFill>
                <a:srgbClr val="FF0000"/>
              </a:solidFill>
            </a:endParaRPr>
          </a:p>
        </p:txBody>
      </p:sp>
      <p:sp>
        <p:nvSpPr>
          <p:cNvPr id="9" name="椭圆 8"/>
          <p:cNvSpPr/>
          <p:nvPr/>
        </p:nvSpPr>
        <p:spPr>
          <a:xfrm>
            <a:off x="146685" y="475297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836930" y="394525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椭圆 10"/>
          <p:cNvSpPr/>
          <p:nvPr/>
        </p:nvSpPr>
        <p:spPr>
          <a:xfrm>
            <a:off x="1136650" y="429577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椭圆 11"/>
          <p:cNvSpPr/>
          <p:nvPr/>
        </p:nvSpPr>
        <p:spPr>
          <a:xfrm>
            <a:off x="2277110" y="492506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椭圆 36"/>
          <p:cNvSpPr/>
          <p:nvPr/>
        </p:nvSpPr>
        <p:spPr>
          <a:xfrm>
            <a:off x="963930" y="548449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椭圆 42"/>
          <p:cNvSpPr/>
          <p:nvPr/>
        </p:nvSpPr>
        <p:spPr>
          <a:xfrm>
            <a:off x="4312285" y="4697095"/>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椭圆 43"/>
          <p:cNvSpPr/>
          <p:nvPr/>
        </p:nvSpPr>
        <p:spPr>
          <a:xfrm>
            <a:off x="5002530" y="3889375"/>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椭圆 44"/>
          <p:cNvSpPr/>
          <p:nvPr/>
        </p:nvSpPr>
        <p:spPr>
          <a:xfrm>
            <a:off x="5363210" y="4189095"/>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椭圆 45"/>
          <p:cNvSpPr/>
          <p:nvPr/>
        </p:nvSpPr>
        <p:spPr>
          <a:xfrm>
            <a:off x="6442710" y="4869180"/>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椭圆 56"/>
          <p:cNvSpPr/>
          <p:nvPr/>
        </p:nvSpPr>
        <p:spPr>
          <a:xfrm>
            <a:off x="5129530" y="5428615"/>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8" name="右箭头 67"/>
          <p:cNvSpPr/>
          <p:nvPr/>
        </p:nvSpPr>
        <p:spPr>
          <a:xfrm>
            <a:off x="3058160" y="4595495"/>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7" name="直接连接符 76"/>
          <p:cNvCxnSpPr>
            <a:stCxn id="44" idx="5"/>
            <a:endCxn id="45" idx="1"/>
          </p:cNvCxnSpPr>
          <p:nvPr/>
        </p:nvCxnSpPr>
        <p:spPr>
          <a:xfrm>
            <a:off x="5258435" y="4145280"/>
            <a:ext cx="148590" cy="87630"/>
          </a:xfrm>
          <a:prstGeom prst="line">
            <a:avLst/>
          </a:prstGeom>
        </p:spPr>
        <p:style>
          <a:lnRef idx="2">
            <a:schemeClr val="accent1"/>
          </a:lnRef>
          <a:fillRef idx="0">
            <a:srgbClr val="FFFFFF"/>
          </a:fillRef>
          <a:effectRef idx="0">
            <a:srgbClr val="FFFFFF"/>
          </a:effectRef>
          <a:fontRef idx="minor">
            <a:schemeClr val="tx1"/>
          </a:fontRef>
        </p:style>
      </p:cxnSp>
      <p:sp>
        <p:nvSpPr>
          <p:cNvPr id="78" name="文本框 77"/>
          <p:cNvSpPr txBox="1"/>
          <p:nvPr/>
        </p:nvSpPr>
        <p:spPr>
          <a:xfrm>
            <a:off x="3454400" y="5784215"/>
            <a:ext cx="4323715" cy="368300"/>
          </a:xfrm>
          <a:prstGeom prst="rect">
            <a:avLst/>
          </a:prstGeom>
          <a:noFill/>
        </p:spPr>
        <p:txBody>
          <a:bodyPr wrap="square" rtlCol="0">
            <a:spAutoFit/>
          </a:bodyPr>
          <a:p>
            <a:r>
              <a:rPr lang="zh-CN" altLang="en-US"/>
              <a:t>找到地理位置最近的用户并分配正交导频</a:t>
            </a:r>
            <a:endParaRPr lang="zh-CN" altLang="en-US"/>
          </a:p>
        </p:txBody>
      </p:sp>
      <p:sp>
        <p:nvSpPr>
          <p:cNvPr id="79" name="右箭头 78"/>
          <p:cNvSpPr/>
          <p:nvPr/>
        </p:nvSpPr>
        <p:spPr>
          <a:xfrm>
            <a:off x="7174230" y="4538980"/>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0" name="椭圆 79"/>
          <p:cNvSpPr/>
          <p:nvPr/>
        </p:nvSpPr>
        <p:spPr>
          <a:xfrm>
            <a:off x="8477885" y="4480560"/>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 name="椭圆 80"/>
          <p:cNvSpPr/>
          <p:nvPr/>
        </p:nvSpPr>
        <p:spPr>
          <a:xfrm>
            <a:off x="9168130" y="3672840"/>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2" name="椭圆 81"/>
          <p:cNvSpPr/>
          <p:nvPr/>
        </p:nvSpPr>
        <p:spPr>
          <a:xfrm>
            <a:off x="9528810" y="3972560"/>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3" name="椭圆 82"/>
          <p:cNvSpPr/>
          <p:nvPr/>
        </p:nvSpPr>
        <p:spPr>
          <a:xfrm>
            <a:off x="10608310" y="4652645"/>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椭圆 83"/>
          <p:cNvSpPr/>
          <p:nvPr/>
        </p:nvSpPr>
        <p:spPr>
          <a:xfrm>
            <a:off x="9295130" y="5212080"/>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85" name="直接连接符 84"/>
          <p:cNvCxnSpPr>
            <a:stCxn id="81" idx="5"/>
            <a:endCxn id="82" idx="1"/>
          </p:cNvCxnSpPr>
          <p:nvPr/>
        </p:nvCxnSpPr>
        <p:spPr>
          <a:xfrm>
            <a:off x="9424035" y="3928745"/>
            <a:ext cx="148590" cy="87630"/>
          </a:xfrm>
          <a:prstGeom prst="line">
            <a:avLst/>
          </a:prstGeom>
        </p:spPr>
        <p:style>
          <a:lnRef idx="2">
            <a:schemeClr val="accent1"/>
          </a:lnRef>
          <a:fillRef idx="0">
            <a:srgbClr val="FFFFFF"/>
          </a:fillRef>
          <a:effectRef idx="0">
            <a:srgbClr val="FFFFFF"/>
          </a:effectRef>
          <a:fontRef idx="minor">
            <a:schemeClr val="tx1"/>
          </a:fontRef>
        </p:style>
      </p:cxnSp>
      <p:sp>
        <p:nvSpPr>
          <p:cNvPr id="88" name="文本框 87"/>
          <p:cNvSpPr txBox="1"/>
          <p:nvPr/>
        </p:nvSpPr>
        <p:spPr>
          <a:xfrm>
            <a:off x="8342630" y="5784215"/>
            <a:ext cx="4064000" cy="368300"/>
          </a:xfrm>
          <a:prstGeom prst="rect">
            <a:avLst/>
          </a:prstGeom>
          <a:noFill/>
        </p:spPr>
        <p:txBody>
          <a:bodyPr wrap="square" rtlCol="0">
            <a:spAutoFit/>
          </a:bodyPr>
          <a:p>
            <a:r>
              <a:rPr lang="zh-CN" altLang="en-US"/>
              <a:t>直到所有用户分配完导频</a:t>
            </a:r>
            <a:endParaRPr lang="zh-CN" altLang="en-US"/>
          </a:p>
        </p:txBody>
      </p:sp>
      <p:sp>
        <p:nvSpPr>
          <p:cNvPr id="89" name="文本框 88"/>
          <p:cNvSpPr txBox="1"/>
          <p:nvPr/>
        </p:nvSpPr>
        <p:spPr>
          <a:xfrm>
            <a:off x="5331460" y="3845560"/>
            <a:ext cx="4064000" cy="368300"/>
          </a:xfrm>
          <a:prstGeom prst="rect">
            <a:avLst/>
          </a:prstGeom>
          <a:noFill/>
        </p:spPr>
        <p:txBody>
          <a:bodyPr wrap="square" rtlCol="0">
            <a:spAutoFit/>
          </a:bodyPr>
          <a:p>
            <a:r>
              <a:rPr lang="en-US" altLang="zh-CN"/>
              <a:t>1</a:t>
            </a:r>
            <a:endParaRPr lang="en-US" altLang="zh-CN"/>
          </a:p>
        </p:txBody>
      </p:sp>
      <p:cxnSp>
        <p:nvCxnSpPr>
          <p:cNvPr id="90" name="直接连接符 89"/>
          <p:cNvCxnSpPr>
            <a:stCxn id="80" idx="7"/>
          </p:cNvCxnSpPr>
          <p:nvPr/>
        </p:nvCxnSpPr>
        <p:spPr>
          <a:xfrm flipV="1">
            <a:off x="8733790" y="3938270"/>
            <a:ext cx="512445" cy="586105"/>
          </a:xfrm>
          <a:prstGeom prst="line">
            <a:avLst/>
          </a:prstGeom>
        </p:spPr>
        <p:style>
          <a:lnRef idx="2">
            <a:schemeClr val="accent1"/>
          </a:lnRef>
          <a:fillRef idx="0">
            <a:srgbClr val="FFFFFF"/>
          </a:fillRef>
          <a:effectRef idx="0">
            <a:srgbClr val="FFFFFF"/>
          </a:effectRef>
          <a:fontRef idx="minor">
            <a:schemeClr val="tx1"/>
          </a:fontRef>
        </p:style>
      </p:cxnSp>
      <p:sp>
        <p:nvSpPr>
          <p:cNvPr id="91" name="文本框 90"/>
          <p:cNvSpPr txBox="1"/>
          <p:nvPr/>
        </p:nvSpPr>
        <p:spPr>
          <a:xfrm>
            <a:off x="8601710" y="3963670"/>
            <a:ext cx="4064000" cy="368300"/>
          </a:xfrm>
          <a:prstGeom prst="rect">
            <a:avLst/>
          </a:prstGeom>
          <a:noFill/>
        </p:spPr>
        <p:txBody>
          <a:bodyPr wrap="square" rtlCol="0">
            <a:spAutoFit/>
          </a:bodyPr>
          <a:p>
            <a:r>
              <a:rPr lang="en-US" altLang="zh-CN"/>
              <a:t>2</a:t>
            </a:r>
            <a:endParaRPr lang="en-US" altLang="zh-CN"/>
          </a:p>
        </p:txBody>
      </p:sp>
      <p:cxnSp>
        <p:nvCxnSpPr>
          <p:cNvPr id="92" name="直接连接符 91"/>
          <p:cNvCxnSpPr>
            <a:stCxn id="80" idx="5"/>
            <a:endCxn id="84" idx="1"/>
          </p:cNvCxnSpPr>
          <p:nvPr/>
        </p:nvCxnSpPr>
        <p:spPr>
          <a:xfrm>
            <a:off x="8733790" y="4736465"/>
            <a:ext cx="605155" cy="519430"/>
          </a:xfrm>
          <a:prstGeom prst="line">
            <a:avLst/>
          </a:prstGeom>
        </p:spPr>
        <p:style>
          <a:lnRef idx="2">
            <a:schemeClr val="accent1"/>
          </a:lnRef>
          <a:fillRef idx="0">
            <a:srgbClr val="FFFFFF"/>
          </a:fillRef>
          <a:effectRef idx="0">
            <a:srgbClr val="FFFFFF"/>
          </a:effectRef>
          <a:fontRef idx="minor">
            <a:schemeClr val="tx1"/>
          </a:fontRef>
        </p:style>
      </p:cxnSp>
      <p:sp>
        <p:nvSpPr>
          <p:cNvPr id="93" name="文本框 92"/>
          <p:cNvSpPr txBox="1"/>
          <p:nvPr/>
        </p:nvSpPr>
        <p:spPr>
          <a:xfrm>
            <a:off x="8733790" y="4928870"/>
            <a:ext cx="4064000" cy="368300"/>
          </a:xfrm>
          <a:prstGeom prst="rect">
            <a:avLst/>
          </a:prstGeom>
          <a:noFill/>
        </p:spPr>
        <p:txBody>
          <a:bodyPr wrap="square" rtlCol="0">
            <a:spAutoFit/>
          </a:bodyPr>
          <a:p>
            <a:r>
              <a:rPr lang="en-US" altLang="zh-CN"/>
              <a:t>3</a:t>
            </a:r>
            <a:endParaRPr lang="en-US" altLang="zh-CN"/>
          </a:p>
        </p:txBody>
      </p:sp>
      <p:cxnSp>
        <p:nvCxnSpPr>
          <p:cNvPr id="94" name="直接连接符 93"/>
          <p:cNvCxnSpPr/>
          <p:nvPr/>
        </p:nvCxnSpPr>
        <p:spPr>
          <a:xfrm flipH="1" flipV="1">
            <a:off x="9780905" y="4209415"/>
            <a:ext cx="838200" cy="516255"/>
          </a:xfrm>
          <a:prstGeom prst="line">
            <a:avLst/>
          </a:prstGeom>
        </p:spPr>
        <p:style>
          <a:lnRef idx="2">
            <a:schemeClr val="accent1"/>
          </a:lnRef>
          <a:fillRef idx="0">
            <a:srgbClr val="FFFFFF"/>
          </a:fillRef>
          <a:effectRef idx="0">
            <a:srgbClr val="FFFFFF"/>
          </a:effectRef>
          <a:fontRef idx="minor">
            <a:schemeClr val="tx1"/>
          </a:fontRef>
        </p:style>
      </p:cxnSp>
      <p:sp>
        <p:nvSpPr>
          <p:cNvPr id="95" name="文本框 94"/>
          <p:cNvSpPr txBox="1"/>
          <p:nvPr/>
        </p:nvSpPr>
        <p:spPr>
          <a:xfrm>
            <a:off x="10288905" y="4041140"/>
            <a:ext cx="391795" cy="368300"/>
          </a:xfrm>
          <a:prstGeom prst="rect">
            <a:avLst/>
          </a:prstGeom>
          <a:noFill/>
        </p:spPr>
        <p:txBody>
          <a:bodyPr wrap="square" rtlCol="0">
            <a:spAutoFit/>
          </a:bodyPr>
          <a:p>
            <a:r>
              <a:rPr lang="en-US" altLang="zh-CN"/>
              <a:t>4</a:t>
            </a:r>
            <a:endParaRPr lang="en-US" altLang="zh-CN"/>
          </a:p>
        </p:txBody>
      </p:sp>
      <p:sp>
        <p:nvSpPr>
          <p:cNvPr id="96" name="文本框 95"/>
          <p:cNvSpPr txBox="1"/>
          <p:nvPr/>
        </p:nvSpPr>
        <p:spPr>
          <a:xfrm>
            <a:off x="9462770" y="3637915"/>
            <a:ext cx="4064000" cy="368300"/>
          </a:xfrm>
          <a:prstGeom prst="rect">
            <a:avLst/>
          </a:prstGeom>
          <a:noFill/>
        </p:spPr>
        <p:txBody>
          <a:bodyPr wrap="square" rtlCol="0">
            <a:spAutoFit/>
          </a:bodyPr>
          <a:p>
            <a:r>
              <a:rPr lang="en-US" altLang="zh-CN"/>
              <a:t>1</a:t>
            </a:r>
            <a:endParaRPr lang="en-US" altLang="zh-CN"/>
          </a:p>
        </p:txBody>
      </p:sp>
      <p:sp>
        <p:nvSpPr>
          <p:cNvPr id="16" name="矩形 15"/>
          <p:cNvSpPr/>
          <p:nvPr/>
        </p:nvSpPr>
        <p:spPr>
          <a:xfrm>
            <a:off x="9246870" y="1400810"/>
            <a:ext cx="2011680" cy="179895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椭圆 16"/>
          <p:cNvSpPr/>
          <p:nvPr/>
        </p:nvSpPr>
        <p:spPr>
          <a:xfrm>
            <a:off x="9311005" y="2733040"/>
            <a:ext cx="217170" cy="2235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nvSpPr>
        <p:spPr>
          <a:xfrm>
            <a:off x="9765665" y="2733040"/>
            <a:ext cx="217170" cy="2235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10236200" y="2733040"/>
            <a:ext cx="217170" cy="2235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0561320" y="2733040"/>
            <a:ext cx="4064000" cy="275590"/>
          </a:xfrm>
          <a:prstGeom prst="rect">
            <a:avLst/>
          </a:prstGeom>
          <a:noFill/>
        </p:spPr>
        <p:txBody>
          <a:bodyPr wrap="square" rtlCol="0">
            <a:spAutoFit/>
          </a:bodyPr>
          <a:p>
            <a:pPr lvl="0" algn="l">
              <a:buClrTx/>
              <a:buSzTx/>
              <a:buFontTx/>
            </a:pPr>
            <a:r>
              <a:rPr lang="zh-CN" altLang="en-US" sz="1200">
                <a:sym typeface="+mn-ea"/>
              </a:rPr>
              <a:t>导</a:t>
            </a:r>
            <a:r>
              <a:rPr lang="zh-CN" altLang="en-US" sz="1200">
                <a:sym typeface="+mn-ea"/>
              </a:rPr>
              <a:t>频</a:t>
            </a:r>
            <a:r>
              <a:rPr lang="zh-CN" altLang="en-US" sz="1200">
                <a:sym typeface="+mn-ea"/>
              </a:rPr>
              <a:t>集</a:t>
            </a:r>
            <a:endParaRPr lang="zh-CN" altLang="en-US" sz="1200">
              <a:sym typeface="+mn-ea"/>
            </a:endParaRPr>
          </a:p>
        </p:txBody>
      </p:sp>
      <p:sp>
        <p:nvSpPr>
          <p:cNvPr id="26" name="椭圆 25"/>
          <p:cNvSpPr/>
          <p:nvPr/>
        </p:nvSpPr>
        <p:spPr>
          <a:xfrm>
            <a:off x="9780905" y="2065655"/>
            <a:ext cx="217170" cy="2235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框 26"/>
          <p:cNvSpPr txBox="1"/>
          <p:nvPr/>
        </p:nvSpPr>
        <p:spPr>
          <a:xfrm>
            <a:off x="10624820" y="1515745"/>
            <a:ext cx="476885" cy="274955"/>
          </a:xfrm>
          <a:prstGeom prst="rect">
            <a:avLst/>
          </a:prstGeom>
          <a:noFill/>
        </p:spPr>
        <p:txBody>
          <a:bodyPr wrap="square" rtlCol="0">
            <a:noAutofit/>
          </a:bodyPr>
          <a:p>
            <a:r>
              <a:rPr lang="en-US" altLang="zh-CN" sz="1200"/>
              <a:t>AP</a:t>
            </a:r>
            <a:endParaRPr lang="en-US" altLang="zh-CN" sz="1200"/>
          </a:p>
        </p:txBody>
      </p:sp>
      <p:sp>
        <p:nvSpPr>
          <p:cNvPr id="28" name="文本框 27"/>
          <p:cNvSpPr txBox="1"/>
          <p:nvPr/>
        </p:nvSpPr>
        <p:spPr>
          <a:xfrm>
            <a:off x="10624820" y="2065655"/>
            <a:ext cx="633730" cy="274955"/>
          </a:xfrm>
          <a:prstGeom prst="rect">
            <a:avLst/>
          </a:prstGeom>
          <a:noFill/>
        </p:spPr>
        <p:txBody>
          <a:bodyPr wrap="square" rtlCol="0">
            <a:noAutofit/>
          </a:bodyPr>
          <a:p>
            <a:r>
              <a:rPr lang="en-US" altLang="zh-CN" sz="1200"/>
              <a:t>UT</a:t>
            </a:r>
            <a:endParaRPr lang="en-US" altLang="zh-CN"/>
          </a:p>
        </p:txBody>
      </p:sp>
      <p:graphicFrame>
        <p:nvGraphicFramePr>
          <p:cNvPr id="6" name="对象 5"/>
          <p:cNvGraphicFramePr/>
          <p:nvPr/>
        </p:nvGraphicFramePr>
        <p:xfrm>
          <a:off x="1835150" y="5428615"/>
          <a:ext cx="374650" cy="511175"/>
        </p:xfrm>
        <a:graphic>
          <a:graphicData uri="http://schemas.openxmlformats.org/presentationml/2006/ole">
            <mc:AlternateContent xmlns:mc="http://schemas.openxmlformats.org/markup-compatibility/2006">
              <mc:Choice xmlns:v="urn:schemas-microsoft-com:vml" Requires="v">
                <p:oleObj spid="_x0000_s7" name="" r:id="rId1" imgW="311150" imgH="413385" progId="Visio.Drawing.15">
                  <p:embed/>
                </p:oleObj>
              </mc:Choice>
              <mc:Fallback>
                <p:oleObj name="" r:id="rId1" imgW="311150" imgH="413385" progId="Visio.Drawing.15">
                  <p:embed/>
                  <p:pic>
                    <p:nvPicPr>
                      <p:cNvPr id="0" name="图片 6"/>
                      <p:cNvPicPr/>
                      <p:nvPr/>
                    </p:nvPicPr>
                    <p:blipFill>
                      <a:blip r:embed="rId2"/>
                      <a:stretch>
                        <a:fillRect/>
                      </a:stretch>
                    </p:blipFill>
                    <p:spPr>
                      <a:xfrm>
                        <a:off x="1835150" y="5428615"/>
                        <a:ext cx="374650" cy="511175"/>
                      </a:xfrm>
                      <a:prstGeom prst="rect">
                        <a:avLst/>
                      </a:prstGeom>
                    </p:spPr>
                  </p:pic>
                </p:oleObj>
              </mc:Fallback>
            </mc:AlternateContent>
          </a:graphicData>
        </a:graphic>
      </p:graphicFrame>
      <p:graphicFrame>
        <p:nvGraphicFramePr>
          <p:cNvPr id="13" name="对象 12"/>
          <p:cNvGraphicFramePr/>
          <p:nvPr/>
        </p:nvGraphicFramePr>
        <p:xfrm>
          <a:off x="2390775" y="4145280"/>
          <a:ext cx="374650" cy="511175"/>
        </p:xfrm>
        <a:graphic>
          <a:graphicData uri="http://schemas.openxmlformats.org/presentationml/2006/ole">
            <mc:AlternateContent xmlns:mc="http://schemas.openxmlformats.org/markup-compatibility/2006">
              <mc:Choice xmlns:v="urn:schemas-microsoft-com:vml" Requires="v">
                <p:oleObj spid="_x0000_s14" name="" r:id="rId3" imgW="311150" imgH="413385" progId="Visio.Drawing.15">
                  <p:embed/>
                </p:oleObj>
              </mc:Choice>
              <mc:Fallback>
                <p:oleObj name="" r:id="rId3" imgW="311150" imgH="413385" progId="Visio.Drawing.15">
                  <p:embed/>
                  <p:pic>
                    <p:nvPicPr>
                      <p:cNvPr id="0" name="图片 13"/>
                      <p:cNvPicPr/>
                      <p:nvPr/>
                    </p:nvPicPr>
                    <p:blipFill>
                      <a:blip r:embed="rId4"/>
                      <a:stretch>
                        <a:fillRect/>
                      </a:stretch>
                    </p:blipFill>
                    <p:spPr>
                      <a:xfrm>
                        <a:off x="2390775" y="4145280"/>
                        <a:ext cx="374650" cy="511175"/>
                      </a:xfrm>
                      <a:prstGeom prst="rect">
                        <a:avLst/>
                      </a:prstGeom>
                    </p:spPr>
                  </p:pic>
                </p:oleObj>
              </mc:Fallback>
            </mc:AlternateContent>
          </a:graphicData>
        </a:graphic>
      </p:graphicFrame>
      <p:graphicFrame>
        <p:nvGraphicFramePr>
          <p:cNvPr id="15" name="对象 14"/>
          <p:cNvGraphicFramePr/>
          <p:nvPr/>
        </p:nvGraphicFramePr>
        <p:xfrm>
          <a:off x="1964055" y="3505200"/>
          <a:ext cx="374650" cy="511175"/>
        </p:xfrm>
        <a:graphic>
          <a:graphicData uri="http://schemas.openxmlformats.org/presentationml/2006/ole">
            <mc:AlternateContent xmlns:mc="http://schemas.openxmlformats.org/markup-compatibility/2006">
              <mc:Choice xmlns:v="urn:schemas-microsoft-com:vml" Requires="v">
                <p:oleObj spid="_x0000_s30" name="" r:id="rId5" imgW="311150" imgH="413385" progId="Visio.Drawing.15">
                  <p:embed/>
                </p:oleObj>
              </mc:Choice>
              <mc:Fallback>
                <p:oleObj name="" r:id="rId5" imgW="311150" imgH="413385" progId="Visio.Drawing.15">
                  <p:embed/>
                  <p:pic>
                    <p:nvPicPr>
                      <p:cNvPr id="0" name="图片 29"/>
                      <p:cNvPicPr/>
                      <p:nvPr/>
                    </p:nvPicPr>
                    <p:blipFill>
                      <a:blip r:embed="rId6"/>
                      <a:stretch>
                        <a:fillRect/>
                      </a:stretch>
                    </p:blipFill>
                    <p:spPr>
                      <a:xfrm>
                        <a:off x="1964055" y="3505200"/>
                        <a:ext cx="374650" cy="511175"/>
                      </a:xfrm>
                      <a:prstGeom prst="rect">
                        <a:avLst/>
                      </a:prstGeom>
                    </p:spPr>
                  </p:pic>
                </p:oleObj>
              </mc:Fallback>
            </mc:AlternateContent>
          </a:graphicData>
        </a:graphic>
      </p:graphicFrame>
      <p:graphicFrame>
        <p:nvGraphicFramePr>
          <p:cNvPr id="31" name="对象 30"/>
          <p:cNvGraphicFramePr/>
          <p:nvPr/>
        </p:nvGraphicFramePr>
        <p:xfrm>
          <a:off x="1293495" y="3334385"/>
          <a:ext cx="374650" cy="511175"/>
        </p:xfrm>
        <a:graphic>
          <a:graphicData uri="http://schemas.openxmlformats.org/presentationml/2006/ole">
            <mc:AlternateContent xmlns:mc="http://schemas.openxmlformats.org/markup-compatibility/2006">
              <mc:Choice xmlns:v="urn:schemas-microsoft-com:vml" Requires="v">
                <p:oleObj spid="_x0000_s32" name="" r:id="rId7" imgW="311150" imgH="413385" progId="Visio.Drawing.15">
                  <p:embed/>
                </p:oleObj>
              </mc:Choice>
              <mc:Fallback>
                <p:oleObj name="" r:id="rId7" imgW="311150" imgH="413385" progId="Visio.Drawing.15">
                  <p:embed/>
                  <p:pic>
                    <p:nvPicPr>
                      <p:cNvPr id="0" name="图片 31"/>
                      <p:cNvPicPr/>
                      <p:nvPr/>
                    </p:nvPicPr>
                    <p:blipFill>
                      <a:blip r:embed="rId2"/>
                      <a:stretch>
                        <a:fillRect/>
                      </a:stretch>
                    </p:blipFill>
                    <p:spPr>
                      <a:xfrm>
                        <a:off x="1293495" y="3334385"/>
                        <a:ext cx="374650" cy="511175"/>
                      </a:xfrm>
                      <a:prstGeom prst="rect">
                        <a:avLst/>
                      </a:prstGeom>
                    </p:spPr>
                  </p:pic>
                </p:oleObj>
              </mc:Fallback>
            </mc:AlternateContent>
          </a:graphicData>
        </a:graphic>
      </p:graphicFrame>
      <p:graphicFrame>
        <p:nvGraphicFramePr>
          <p:cNvPr id="35" name="对象 34"/>
          <p:cNvGraphicFramePr/>
          <p:nvPr/>
        </p:nvGraphicFramePr>
        <p:xfrm>
          <a:off x="250190" y="3972560"/>
          <a:ext cx="374650" cy="511175"/>
        </p:xfrm>
        <a:graphic>
          <a:graphicData uri="http://schemas.openxmlformats.org/presentationml/2006/ole">
            <mc:AlternateContent xmlns:mc="http://schemas.openxmlformats.org/markup-compatibility/2006">
              <mc:Choice xmlns:v="urn:schemas-microsoft-com:vml" Requires="v">
                <p:oleObj spid="_x0000_s38" name="" r:id="rId8" imgW="311150" imgH="413385" progId="Visio.Drawing.15">
                  <p:embed/>
                </p:oleObj>
              </mc:Choice>
              <mc:Fallback>
                <p:oleObj name="" r:id="rId8" imgW="311150" imgH="413385" progId="Visio.Drawing.15">
                  <p:embed/>
                  <p:pic>
                    <p:nvPicPr>
                      <p:cNvPr id="0" name="图片 37"/>
                      <p:cNvPicPr/>
                      <p:nvPr/>
                    </p:nvPicPr>
                    <p:blipFill>
                      <a:blip r:embed="rId6"/>
                      <a:stretch>
                        <a:fillRect/>
                      </a:stretch>
                    </p:blipFill>
                    <p:spPr>
                      <a:xfrm>
                        <a:off x="250190" y="3972560"/>
                        <a:ext cx="374650" cy="511175"/>
                      </a:xfrm>
                      <a:prstGeom prst="rect">
                        <a:avLst/>
                      </a:prstGeom>
                    </p:spPr>
                  </p:pic>
                </p:oleObj>
              </mc:Fallback>
            </mc:AlternateContent>
          </a:graphicData>
        </a:graphic>
      </p:graphicFrame>
      <p:graphicFrame>
        <p:nvGraphicFramePr>
          <p:cNvPr id="39" name="对象 38"/>
          <p:cNvGraphicFramePr/>
          <p:nvPr/>
        </p:nvGraphicFramePr>
        <p:xfrm>
          <a:off x="294640" y="5273040"/>
          <a:ext cx="374650" cy="511175"/>
        </p:xfrm>
        <a:graphic>
          <a:graphicData uri="http://schemas.openxmlformats.org/presentationml/2006/ole">
            <mc:AlternateContent xmlns:mc="http://schemas.openxmlformats.org/markup-compatibility/2006">
              <mc:Choice xmlns:v="urn:schemas-microsoft-com:vml" Requires="v">
                <p:oleObj spid="_x0000_s40" name="" r:id="rId9" imgW="311150" imgH="413385" progId="Visio.Drawing.15">
                  <p:embed/>
                </p:oleObj>
              </mc:Choice>
              <mc:Fallback>
                <p:oleObj name="" r:id="rId9" imgW="311150" imgH="413385" progId="Visio.Drawing.15">
                  <p:embed/>
                  <p:pic>
                    <p:nvPicPr>
                      <p:cNvPr id="0" name="图片 39"/>
                      <p:cNvPicPr/>
                      <p:nvPr/>
                    </p:nvPicPr>
                    <p:blipFill>
                      <a:blip r:embed="rId10"/>
                      <a:stretch>
                        <a:fillRect/>
                      </a:stretch>
                    </p:blipFill>
                    <p:spPr>
                      <a:xfrm>
                        <a:off x="294640" y="5273040"/>
                        <a:ext cx="374650" cy="511175"/>
                      </a:xfrm>
                      <a:prstGeom prst="rect">
                        <a:avLst/>
                      </a:prstGeom>
                    </p:spPr>
                  </p:pic>
                </p:oleObj>
              </mc:Fallback>
            </mc:AlternateContent>
          </a:graphicData>
        </a:graphic>
      </p:graphicFrame>
      <p:graphicFrame>
        <p:nvGraphicFramePr>
          <p:cNvPr id="41" name="对象 40"/>
          <p:cNvGraphicFramePr/>
          <p:nvPr/>
        </p:nvGraphicFramePr>
        <p:xfrm>
          <a:off x="1136650" y="4869180"/>
          <a:ext cx="374650" cy="511175"/>
        </p:xfrm>
        <a:graphic>
          <a:graphicData uri="http://schemas.openxmlformats.org/presentationml/2006/ole">
            <mc:AlternateContent xmlns:mc="http://schemas.openxmlformats.org/markup-compatibility/2006">
              <mc:Choice xmlns:v="urn:schemas-microsoft-com:vml" Requires="v">
                <p:oleObj spid="_x0000_s42" name="" r:id="rId11" imgW="311150" imgH="413385" progId="Visio.Drawing.15">
                  <p:embed/>
                </p:oleObj>
              </mc:Choice>
              <mc:Fallback>
                <p:oleObj name="" r:id="rId11" imgW="311150" imgH="413385" progId="Visio.Drawing.15">
                  <p:embed/>
                  <p:pic>
                    <p:nvPicPr>
                      <p:cNvPr id="0" name="图片 41"/>
                      <p:cNvPicPr/>
                      <p:nvPr/>
                    </p:nvPicPr>
                    <p:blipFill>
                      <a:blip r:embed="rId2"/>
                      <a:stretch>
                        <a:fillRect/>
                      </a:stretch>
                    </p:blipFill>
                    <p:spPr>
                      <a:xfrm>
                        <a:off x="1136650" y="4869180"/>
                        <a:ext cx="374650" cy="511175"/>
                      </a:xfrm>
                      <a:prstGeom prst="rect">
                        <a:avLst/>
                      </a:prstGeom>
                    </p:spPr>
                  </p:pic>
                </p:oleObj>
              </mc:Fallback>
            </mc:AlternateContent>
          </a:graphicData>
        </a:graphic>
      </p:graphicFrame>
      <p:graphicFrame>
        <p:nvGraphicFramePr>
          <p:cNvPr id="47" name="对象 46"/>
          <p:cNvGraphicFramePr/>
          <p:nvPr/>
        </p:nvGraphicFramePr>
        <p:xfrm>
          <a:off x="1061720" y="5939790"/>
          <a:ext cx="374650" cy="511175"/>
        </p:xfrm>
        <a:graphic>
          <a:graphicData uri="http://schemas.openxmlformats.org/presentationml/2006/ole">
            <mc:AlternateContent xmlns:mc="http://schemas.openxmlformats.org/markup-compatibility/2006">
              <mc:Choice xmlns:v="urn:schemas-microsoft-com:vml" Requires="v">
                <p:oleObj spid="_x0000_s48" name="" r:id="rId12" imgW="311150" imgH="413385" progId="Visio.Drawing.15">
                  <p:embed/>
                </p:oleObj>
              </mc:Choice>
              <mc:Fallback>
                <p:oleObj name="" r:id="rId12" imgW="311150" imgH="413385" progId="Visio.Drawing.15">
                  <p:embed/>
                  <p:pic>
                    <p:nvPicPr>
                      <p:cNvPr id="0" name="图片 47"/>
                      <p:cNvPicPr/>
                      <p:nvPr/>
                    </p:nvPicPr>
                    <p:blipFill>
                      <a:blip r:embed="rId2"/>
                      <a:stretch>
                        <a:fillRect/>
                      </a:stretch>
                    </p:blipFill>
                    <p:spPr>
                      <a:xfrm>
                        <a:off x="1061720" y="5939790"/>
                        <a:ext cx="374650" cy="511175"/>
                      </a:xfrm>
                      <a:prstGeom prst="rect">
                        <a:avLst/>
                      </a:prstGeom>
                    </p:spPr>
                  </p:pic>
                </p:oleObj>
              </mc:Fallback>
            </mc:AlternateContent>
          </a:graphicData>
        </a:graphic>
      </p:graphicFrame>
      <p:graphicFrame>
        <p:nvGraphicFramePr>
          <p:cNvPr id="4" name="对象 3"/>
          <p:cNvGraphicFramePr/>
          <p:nvPr/>
        </p:nvGraphicFramePr>
        <p:xfrm>
          <a:off x="9686925" y="1451610"/>
          <a:ext cx="374650" cy="511175"/>
        </p:xfrm>
        <a:graphic>
          <a:graphicData uri="http://schemas.openxmlformats.org/presentationml/2006/ole">
            <mc:AlternateContent xmlns:mc="http://schemas.openxmlformats.org/markup-compatibility/2006">
              <mc:Choice xmlns:v="urn:schemas-microsoft-com:vml" Requires="v">
                <p:oleObj spid="_x0000_s20" name="" r:id="rId13" imgW="311150" imgH="413385" progId="Visio.Drawing.15">
                  <p:embed/>
                </p:oleObj>
              </mc:Choice>
              <mc:Fallback>
                <p:oleObj name="" r:id="rId13" imgW="311150" imgH="413385" progId="Visio.Drawing.15">
                  <p:embed/>
                  <p:pic>
                    <p:nvPicPr>
                      <p:cNvPr id="0" name="图片 16"/>
                      <p:cNvPicPr/>
                      <p:nvPr/>
                    </p:nvPicPr>
                    <p:blipFill>
                      <a:blip r:embed="rId6"/>
                      <a:stretch>
                        <a:fillRect/>
                      </a:stretch>
                    </p:blipFill>
                    <p:spPr>
                      <a:xfrm>
                        <a:off x="9686925" y="1451610"/>
                        <a:ext cx="374650" cy="511175"/>
                      </a:xfrm>
                      <a:prstGeom prst="rect">
                        <a:avLst/>
                      </a:prstGeom>
                    </p:spPr>
                  </p:pic>
                </p:oleObj>
              </mc:Fallback>
            </mc:AlternateContent>
          </a:graphicData>
        </a:graphic>
      </p:graphicFrame>
    </p:spTree>
    <p:custDataLst>
      <p:tags r:id="rId14"/>
    </p:custData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8327390" y="2274570"/>
            <a:ext cx="3803015" cy="758825"/>
          </a:xfrm>
          <a:prstGeom prst="rect">
            <a:avLst/>
          </a:prstGeom>
        </p:spPr>
      </p:pic>
      <p:sp>
        <p:nvSpPr>
          <p:cNvPr id="3" name="文本框 2"/>
          <p:cNvSpPr txBox="1"/>
          <p:nvPr/>
        </p:nvSpPr>
        <p:spPr>
          <a:xfrm>
            <a:off x="120015" y="1400175"/>
            <a:ext cx="8163560" cy="2252980"/>
          </a:xfrm>
          <a:prstGeom prst="rect">
            <a:avLst/>
          </a:prstGeom>
          <a:noFill/>
        </p:spPr>
        <p:txBody>
          <a:bodyPr wrap="square" rtlCol="0">
            <a:noAutofit/>
          </a:bodyPr>
          <a:lstStyle/>
          <a:p>
            <a:r>
              <a:rPr lang="en-US" dirty="0">
                <a:sym typeface="+mn-ea"/>
              </a:rPr>
              <a:t>  </a:t>
            </a:r>
            <a:r>
              <a:rPr dirty="0">
                <a:sym typeface="+mn-ea"/>
              </a:rPr>
              <a:t>文献[</a:t>
            </a:r>
            <a:r>
              <a:rPr lang="en-US" dirty="0">
                <a:sym typeface="+mn-ea"/>
              </a:rPr>
              <a:t>1</a:t>
            </a:r>
            <a:r>
              <a:rPr dirty="0">
                <a:sym typeface="+mn-ea"/>
              </a:rPr>
              <a:t>]和[</a:t>
            </a:r>
            <a:r>
              <a:rPr lang="en-US" dirty="0">
                <a:sym typeface="+mn-ea"/>
              </a:rPr>
              <a:t>2</a:t>
            </a:r>
            <a:r>
              <a:rPr dirty="0">
                <a:sym typeface="+mn-ea"/>
              </a:rPr>
              <a:t>]的作者在通过文献[</a:t>
            </a:r>
            <a:r>
              <a:rPr lang="en-US" dirty="0">
                <a:sym typeface="+mn-ea"/>
              </a:rPr>
              <a:t>3</a:t>
            </a:r>
            <a:r>
              <a:rPr dirty="0">
                <a:sym typeface="+mn-ea"/>
              </a:rPr>
              <a:t>]中提出的</a:t>
            </a:r>
            <a:r>
              <a:rPr lang="zh-CN" dirty="0">
                <a:solidFill>
                  <a:srgbClr val="FF0000"/>
                </a:solidFill>
                <a:sym typeface="+mn-ea"/>
              </a:rPr>
              <a:t>阈值筛选</a:t>
            </a:r>
            <a:r>
              <a:rPr dirty="0">
                <a:solidFill>
                  <a:srgbClr val="FF0000"/>
                </a:solidFill>
                <a:sym typeface="+mn-ea"/>
              </a:rPr>
              <a:t>方法构建了服务AP矩阵</a:t>
            </a:r>
            <a:r>
              <a:rPr dirty="0">
                <a:sym typeface="+mn-ea"/>
              </a:rPr>
              <a:t>，并通过</a:t>
            </a:r>
            <a:r>
              <a:rPr dirty="0">
                <a:solidFill>
                  <a:srgbClr val="FF0000"/>
                </a:solidFill>
                <a:sym typeface="+mn-ea"/>
              </a:rPr>
              <a:t>服务AP矩阵的重叠数量</a:t>
            </a:r>
            <a:r>
              <a:rPr dirty="0">
                <a:sym typeface="+mn-ea"/>
              </a:rPr>
              <a:t>来判定用户之间的干扰关系。然而，一旦用户分布密集，每个用户的主服务AP都非常相似，因此难以通过服务AP构建干扰图识别分布密集用户的干扰关系，而文献[</a:t>
            </a:r>
            <a:r>
              <a:rPr lang="en-US" dirty="0">
                <a:sym typeface="+mn-ea"/>
              </a:rPr>
              <a:t>2</a:t>
            </a:r>
            <a:r>
              <a:rPr dirty="0">
                <a:sym typeface="+mn-ea"/>
              </a:rPr>
              <a:t>]中的干扰感知用户组(Interference Aware User-Group, IA-UG)方案甚至极难在实际系统条件下确定服务AP选择的最优阈值。</a:t>
            </a:r>
            <a:endParaRPr dirty="0">
              <a:sym typeface="+mn-ea"/>
            </a:endParaRPr>
          </a:p>
        </p:txBody>
      </p:sp>
      <p:sp>
        <p:nvSpPr>
          <p:cNvPr id="2" name="文本框 1"/>
          <p:cNvSpPr txBox="1"/>
          <p:nvPr/>
        </p:nvSpPr>
        <p:spPr>
          <a:xfrm>
            <a:off x="342900" y="6170930"/>
            <a:ext cx="11217910" cy="245110"/>
          </a:xfrm>
          <a:prstGeom prst="rect">
            <a:avLst/>
          </a:prstGeom>
          <a:noFill/>
        </p:spPr>
        <p:txBody>
          <a:bodyPr wrap="square" rtlCol="0">
            <a:spAutoFit/>
          </a:bodyPr>
          <a:lstStyle/>
          <a:p>
            <a:r>
              <a:rPr lang="en-US" altLang="zh-CN" sz="1000"/>
              <a:t>[1]Liu H, Zhang J, Jin S, Et Al. Graph Coloring Based Pilot Assignment For Cell-Free Massive Mimo Systems[J]. Ieee Transactions On Vehicular Technology, 2020, 69(8): 9180-9184.</a:t>
            </a:r>
            <a:endParaRPr lang="en-US" altLang="zh-CN" sz="1000"/>
          </a:p>
        </p:txBody>
      </p:sp>
      <p:sp>
        <p:nvSpPr>
          <p:cNvPr id="5" name="文本框 4"/>
          <p:cNvSpPr txBox="1"/>
          <p:nvPr/>
        </p:nvSpPr>
        <p:spPr>
          <a:xfrm>
            <a:off x="230505"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ltLang="en-US">
                <a:sym typeface="+mn-ea"/>
              </a:rPr>
              <a:t>研究现状</a:t>
            </a:r>
            <a:r>
              <a:rPr lang="en-US" altLang="zh-CN">
                <a:sym typeface="+mn-ea"/>
              </a:rPr>
              <a:t>2</a:t>
            </a:r>
            <a:r>
              <a:rPr lang="zh-CN" altLang="en-US">
                <a:sym typeface="+mn-ea"/>
              </a:rPr>
              <a:t>：</a:t>
            </a:r>
            <a:r>
              <a:rPr lang="zh-CN" altLang="en-US">
                <a:sym typeface="+mn-ea"/>
              </a:rPr>
              <a:t>避免</a:t>
            </a:r>
            <a:r>
              <a:rPr lang="en-US" altLang="zh-CN">
                <a:sym typeface="+mn-ea"/>
              </a:rPr>
              <a:t>AP</a:t>
            </a:r>
            <a:r>
              <a:rPr lang="zh-CN" altLang="en-US">
                <a:sym typeface="+mn-ea"/>
              </a:rPr>
              <a:t>服务矩阵重叠的用户使用相同的导频</a:t>
            </a:r>
            <a:endParaRPr lang="zh-CN" altLang="en-US">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国内外研究现状</a:t>
            </a:r>
            <a:endParaRPr lang="zh-CN" altLang="en-US" b="1">
              <a:solidFill>
                <a:srgbClr val="FF0000"/>
              </a:solidFill>
            </a:endParaRPr>
          </a:p>
        </p:txBody>
      </p:sp>
      <p:pic>
        <p:nvPicPr>
          <p:cNvPr id="11" name="图片 10"/>
          <p:cNvPicPr>
            <a:picLocks noChangeAspect="1"/>
          </p:cNvPicPr>
          <p:nvPr/>
        </p:nvPicPr>
        <p:blipFill>
          <a:blip r:embed="rId2"/>
          <a:stretch>
            <a:fillRect/>
          </a:stretch>
        </p:blipFill>
        <p:spPr>
          <a:xfrm>
            <a:off x="8938260" y="855345"/>
            <a:ext cx="2694305" cy="1236345"/>
          </a:xfrm>
          <a:prstGeom prst="rect">
            <a:avLst/>
          </a:prstGeom>
        </p:spPr>
      </p:pic>
      <p:sp>
        <p:nvSpPr>
          <p:cNvPr id="14" name="文本框 13"/>
          <p:cNvSpPr txBox="1"/>
          <p:nvPr/>
        </p:nvSpPr>
        <p:spPr>
          <a:xfrm>
            <a:off x="342900" y="6382385"/>
            <a:ext cx="11642725" cy="245110"/>
          </a:xfrm>
          <a:prstGeom prst="rect">
            <a:avLst/>
          </a:prstGeom>
          <a:noFill/>
        </p:spPr>
        <p:txBody>
          <a:bodyPr wrap="square" rtlCol="0">
            <a:spAutoFit/>
          </a:bodyPr>
          <a:p>
            <a:r>
              <a:rPr lang="en-US" altLang="zh-CN" sz="1000"/>
              <a:t>[2]Singh S K, Chakravarthy Y, Sah A K, An Interference Aware User-Group Pilot Assignment For Cell-Free Massive Mimo Systems[J]. Ieee Wireless Communications Letters, ,2023, 12(7): 1169 - 1173.</a:t>
            </a:r>
            <a:endParaRPr lang="en-US" altLang="zh-CN" sz="1000"/>
          </a:p>
        </p:txBody>
      </p:sp>
      <p:sp>
        <p:nvSpPr>
          <p:cNvPr id="15" name="文本框 14"/>
          <p:cNvSpPr txBox="1"/>
          <p:nvPr/>
        </p:nvSpPr>
        <p:spPr>
          <a:xfrm>
            <a:off x="342900" y="6633210"/>
            <a:ext cx="11217910" cy="245110"/>
          </a:xfrm>
          <a:prstGeom prst="rect">
            <a:avLst/>
          </a:prstGeom>
          <a:noFill/>
        </p:spPr>
        <p:txBody>
          <a:bodyPr wrap="square" rtlCol="0">
            <a:spAutoFit/>
          </a:bodyPr>
          <a:lstStyle/>
          <a:p>
            <a:r>
              <a:rPr lang="en-US" altLang="zh-CN" sz="1000"/>
              <a:t>[3]Ngo H Q, Tran L N, Duong T Q, Et Al. On The Total Energy Efficiency Of Cell-Free Massive Mimo[J]. Ieee Transactions On Green Communications And Networking, 2017, 2(1): 25-39.</a:t>
            </a:r>
            <a:endParaRPr lang="en-US" altLang="zh-CN" sz="1000"/>
          </a:p>
        </p:txBody>
      </p:sp>
      <p:sp>
        <p:nvSpPr>
          <p:cNvPr id="26" name="椭圆 25"/>
          <p:cNvSpPr/>
          <p:nvPr/>
        </p:nvSpPr>
        <p:spPr>
          <a:xfrm>
            <a:off x="1209675" y="460438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椭圆 26"/>
          <p:cNvSpPr/>
          <p:nvPr/>
        </p:nvSpPr>
        <p:spPr>
          <a:xfrm>
            <a:off x="1899920" y="379666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椭圆 27"/>
          <p:cNvSpPr/>
          <p:nvPr/>
        </p:nvSpPr>
        <p:spPr>
          <a:xfrm>
            <a:off x="2199640" y="414718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椭圆 29"/>
          <p:cNvSpPr/>
          <p:nvPr/>
        </p:nvSpPr>
        <p:spPr>
          <a:xfrm>
            <a:off x="3340100" y="47764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椭圆 49"/>
          <p:cNvSpPr/>
          <p:nvPr/>
        </p:nvSpPr>
        <p:spPr>
          <a:xfrm>
            <a:off x="1209675" y="3103880"/>
            <a:ext cx="1747520" cy="1619885"/>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5" name="椭圆 54"/>
          <p:cNvSpPr/>
          <p:nvPr/>
        </p:nvSpPr>
        <p:spPr>
          <a:xfrm>
            <a:off x="2026920" y="533590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椭圆 55"/>
          <p:cNvSpPr/>
          <p:nvPr/>
        </p:nvSpPr>
        <p:spPr>
          <a:xfrm>
            <a:off x="1475740" y="3505200"/>
            <a:ext cx="1747520" cy="1619885"/>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58" name="椭圆 57"/>
          <p:cNvSpPr/>
          <p:nvPr/>
        </p:nvSpPr>
        <p:spPr>
          <a:xfrm>
            <a:off x="452120" y="4015740"/>
            <a:ext cx="1747520" cy="1619885"/>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9" name="椭圆 58"/>
          <p:cNvSpPr/>
          <p:nvPr/>
        </p:nvSpPr>
        <p:spPr>
          <a:xfrm>
            <a:off x="1296035" y="4558665"/>
            <a:ext cx="1747520" cy="1619885"/>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椭圆 59"/>
          <p:cNvSpPr/>
          <p:nvPr/>
        </p:nvSpPr>
        <p:spPr>
          <a:xfrm>
            <a:off x="2621915" y="4096385"/>
            <a:ext cx="1747520" cy="1619885"/>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椭圆 60"/>
          <p:cNvSpPr/>
          <p:nvPr/>
        </p:nvSpPr>
        <p:spPr>
          <a:xfrm>
            <a:off x="5934075" y="4548505"/>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7" name="椭圆 66"/>
          <p:cNvSpPr/>
          <p:nvPr/>
        </p:nvSpPr>
        <p:spPr>
          <a:xfrm>
            <a:off x="6624320" y="3740785"/>
            <a:ext cx="299720" cy="299720"/>
          </a:xfrm>
          <a:prstGeom prst="ellipse">
            <a:avLst/>
          </a:prstGeom>
          <a:solidFill>
            <a:srgbClr val="FF00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2" name="椭圆 71"/>
          <p:cNvSpPr/>
          <p:nvPr/>
        </p:nvSpPr>
        <p:spPr>
          <a:xfrm>
            <a:off x="6985000" y="4040505"/>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3" name="椭圆 72"/>
          <p:cNvSpPr/>
          <p:nvPr/>
        </p:nvSpPr>
        <p:spPr>
          <a:xfrm>
            <a:off x="8064500" y="4720590"/>
            <a:ext cx="299720" cy="299720"/>
          </a:xfrm>
          <a:prstGeom prst="ellipse">
            <a:avLst/>
          </a:prstGeom>
          <a:solidFill>
            <a:srgbClr val="00B0F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椭圆 73"/>
          <p:cNvSpPr/>
          <p:nvPr/>
        </p:nvSpPr>
        <p:spPr>
          <a:xfrm>
            <a:off x="6751320" y="5280025"/>
            <a:ext cx="299720" cy="299720"/>
          </a:xfrm>
          <a:prstGeom prst="ellipse">
            <a:avLst/>
          </a:prstGeom>
          <a:solidFill>
            <a:srgbClr val="FFFF00"/>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5" name="直接连接符 74"/>
          <p:cNvCxnSpPr>
            <a:stCxn id="72" idx="5"/>
            <a:endCxn id="73" idx="1"/>
          </p:cNvCxnSpPr>
          <p:nvPr/>
        </p:nvCxnSpPr>
        <p:spPr>
          <a:xfrm>
            <a:off x="7240905" y="4296410"/>
            <a:ext cx="867410" cy="467995"/>
          </a:xfrm>
          <a:prstGeom prst="line">
            <a:avLst/>
          </a:prstGeom>
        </p:spPr>
        <p:style>
          <a:lnRef idx="2">
            <a:schemeClr val="accent1"/>
          </a:lnRef>
          <a:fillRef idx="0">
            <a:srgbClr val="FFFFFF"/>
          </a:fillRef>
          <a:effectRef idx="0">
            <a:srgbClr val="FFFFFF"/>
          </a:effectRef>
          <a:fontRef idx="minor">
            <a:schemeClr val="tx1"/>
          </a:fontRef>
        </p:style>
      </p:cxnSp>
      <p:cxnSp>
        <p:nvCxnSpPr>
          <p:cNvPr id="76" name="直接连接符 75"/>
          <p:cNvCxnSpPr>
            <a:stCxn id="67" idx="5"/>
            <a:endCxn id="72" idx="1"/>
          </p:cNvCxnSpPr>
          <p:nvPr/>
        </p:nvCxnSpPr>
        <p:spPr>
          <a:xfrm>
            <a:off x="6880225" y="3996690"/>
            <a:ext cx="148590" cy="87630"/>
          </a:xfrm>
          <a:prstGeom prst="line">
            <a:avLst/>
          </a:prstGeom>
        </p:spPr>
        <p:style>
          <a:lnRef idx="2">
            <a:schemeClr val="accent1"/>
          </a:lnRef>
          <a:fillRef idx="0">
            <a:srgbClr val="FFFFFF"/>
          </a:fillRef>
          <a:effectRef idx="0">
            <a:srgbClr val="FFFFFF"/>
          </a:effectRef>
          <a:fontRef idx="minor">
            <a:schemeClr val="tx1"/>
          </a:fontRef>
        </p:style>
      </p:cxnSp>
      <p:cxnSp>
        <p:nvCxnSpPr>
          <p:cNvPr id="77" name="直接连接符 76"/>
          <p:cNvCxnSpPr>
            <a:stCxn id="61" idx="7"/>
            <a:endCxn id="67" idx="3"/>
          </p:cNvCxnSpPr>
          <p:nvPr/>
        </p:nvCxnSpPr>
        <p:spPr>
          <a:xfrm flipV="1">
            <a:off x="6189980" y="3996690"/>
            <a:ext cx="478155" cy="595630"/>
          </a:xfrm>
          <a:prstGeom prst="line">
            <a:avLst/>
          </a:prstGeom>
        </p:spPr>
        <p:style>
          <a:lnRef idx="2">
            <a:schemeClr val="accent1"/>
          </a:lnRef>
          <a:fillRef idx="0">
            <a:srgbClr val="FFFFFF"/>
          </a:fillRef>
          <a:effectRef idx="0">
            <a:srgbClr val="FFFFFF"/>
          </a:effectRef>
          <a:fontRef idx="minor">
            <a:schemeClr val="tx1"/>
          </a:fontRef>
        </p:style>
      </p:cxnSp>
      <p:cxnSp>
        <p:nvCxnSpPr>
          <p:cNvPr id="78" name="直接连接符 77"/>
          <p:cNvCxnSpPr>
            <a:stCxn id="61" idx="7"/>
            <a:endCxn id="72" idx="3"/>
          </p:cNvCxnSpPr>
          <p:nvPr/>
        </p:nvCxnSpPr>
        <p:spPr>
          <a:xfrm flipV="1">
            <a:off x="6189980" y="4296410"/>
            <a:ext cx="838835" cy="295910"/>
          </a:xfrm>
          <a:prstGeom prst="line">
            <a:avLst/>
          </a:prstGeom>
        </p:spPr>
        <p:style>
          <a:lnRef idx="2">
            <a:schemeClr val="accent1"/>
          </a:lnRef>
          <a:fillRef idx="0">
            <a:srgbClr val="FFFFFF"/>
          </a:fillRef>
          <a:effectRef idx="0">
            <a:srgbClr val="FFFFFF"/>
          </a:effectRef>
          <a:fontRef idx="minor">
            <a:schemeClr val="tx1"/>
          </a:fontRef>
        </p:style>
      </p:cxnSp>
      <p:cxnSp>
        <p:nvCxnSpPr>
          <p:cNvPr id="79" name="直接连接符 78"/>
          <p:cNvCxnSpPr>
            <a:stCxn id="61" idx="5"/>
            <a:endCxn id="74" idx="1"/>
          </p:cNvCxnSpPr>
          <p:nvPr/>
        </p:nvCxnSpPr>
        <p:spPr>
          <a:xfrm>
            <a:off x="6189980" y="4804410"/>
            <a:ext cx="605155" cy="519430"/>
          </a:xfrm>
          <a:prstGeom prst="line">
            <a:avLst/>
          </a:prstGeom>
        </p:spPr>
        <p:style>
          <a:lnRef idx="2">
            <a:schemeClr val="accent1"/>
          </a:lnRef>
          <a:fillRef idx="0">
            <a:srgbClr val="FFFFFF"/>
          </a:fillRef>
          <a:effectRef idx="0">
            <a:srgbClr val="FFFFFF"/>
          </a:effectRef>
          <a:fontRef idx="minor">
            <a:schemeClr val="tx1"/>
          </a:fontRef>
        </p:style>
      </p:cxnSp>
      <p:sp>
        <p:nvSpPr>
          <p:cNvPr id="80" name="右箭头 79"/>
          <p:cNvSpPr/>
          <p:nvPr/>
        </p:nvSpPr>
        <p:spPr>
          <a:xfrm>
            <a:off x="4679950" y="4446905"/>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3" name="椭圆 82"/>
          <p:cNvSpPr/>
          <p:nvPr/>
        </p:nvSpPr>
        <p:spPr>
          <a:xfrm>
            <a:off x="9589135" y="4855845"/>
            <a:ext cx="789940" cy="807720"/>
          </a:xfrm>
          <a:prstGeom prst="ellipse">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6" name="文本框 85"/>
          <p:cNvSpPr txBox="1"/>
          <p:nvPr/>
        </p:nvSpPr>
        <p:spPr>
          <a:xfrm>
            <a:off x="10631805" y="5050790"/>
            <a:ext cx="1044575" cy="563880"/>
          </a:xfrm>
          <a:prstGeom prst="rect">
            <a:avLst/>
          </a:prstGeom>
          <a:noFill/>
        </p:spPr>
        <p:txBody>
          <a:bodyPr wrap="square" rtlCol="0">
            <a:noAutofit/>
          </a:bodyPr>
          <a:p>
            <a:r>
              <a:rPr lang="zh-CN" altLang="en-US" sz="1200"/>
              <a:t>选择干扰</a:t>
            </a:r>
            <a:r>
              <a:rPr lang="en-US" altLang="zh-CN" sz="1200"/>
              <a:t>AP</a:t>
            </a:r>
            <a:r>
              <a:rPr lang="zh-CN" altLang="en-US" sz="1200"/>
              <a:t>范围</a:t>
            </a:r>
            <a:endParaRPr lang="zh-CN" altLang="en-US" sz="1200"/>
          </a:p>
        </p:txBody>
      </p:sp>
      <p:sp>
        <p:nvSpPr>
          <p:cNvPr id="88" name="矩形 87"/>
          <p:cNvSpPr/>
          <p:nvPr/>
        </p:nvSpPr>
        <p:spPr>
          <a:xfrm>
            <a:off x="9539605" y="4685665"/>
            <a:ext cx="2300605" cy="1188085"/>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 name="对象 3"/>
          <p:cNvGraphicFramePr/>
          <p:nvPr/>
        </p:nvGraphicFramePr>
        <p:xfrm>
          <a:off x="1209675" y="3684270"/>
          <a:ext cx="374650" cy="511175"/>
        </p:xfrm>
        <a:graphic>
          <a:graphicData uri="http://schemas.openxmlformats.org/presentationml/2006/ole">
            <mc:AlternateContent xmlns:mc="http://schemas.openxmlformats.org/markup-compatibility/2006">
              <mc:Choice xmlns:v="urn:schemas-microsoft-com:vml" Requires="v">
                <p:oleObj spid="_x0000_s6" name="" r:id="rId3" imgW="311150" imgH="413385" progId="Visio.Drawing.15">
                  <p:embed/>
                </p:oleObj>
              </mc:Choice>
              <mc:Fallback>
                <p:oleObj name="" r:id="rId3" imgW="311150" imgH="413385" progId="Visio.Drawing.15">
                  <p:embed/>
                  <p:pic>
                    <p:nvPicPr>
                      <p:cNvPr id="0" name="图片 5"/>
                      <p:cNvPicPr/>
                      <p:nvPr/>
                    </p:nvPicPr>
                    <p:blipFill>
                      <a:blip r:embed="rId4"/>
                      <a:stretch>
                        <a:fillRect/>
                      </a:stretch>
                    </p:blipFill>
                    <p:spPr>
                      <a:xfrm>
                        <a:off x="1209675" y="3684270"/>
                        <a:ext cx="374650" cy="511175"/>
                      </a:xfrm>
                      <a:prstGeom prst="rect">
                        <a:avLst/>
                      </a:prstGeom>
                    </p:spPr>
                  </p:pic>
                </p:oleObj>
              </mc:Fallback>
            </mc:AlternateContent>
          </a:graphicData>
        </a:graphic>
      </p:graphicFrame>
      <p:graphicFrame>
        <p:nvGraphicFramePr>
          <p:cNvPr id="7" name="对象 6"/>
          <p:cNvGraphicFramePr/>
          <p:nvPr/>
        </p:nvGraphicFramePr>
        <p:xfrm>
          <a:off x="1509395" y="4147185"/>
          <a:ext cx="374650" cy="511175"/>
        </p:xfrm>
        <a:graphic>
          <a:graphicData uri="http://schemas.openxmlformats.org/presentationml/2006/ole">
            <mc:AlternateContent xmlns:mc="http://schemas.openxmlformats.org/markup-compatibility/2006">
              <mc:Choice xmlns:v="urn:schemas-microsoft-com:vml" Requires="v">
                <p:oleObj spid="_x0000_s9" name="" r:id="rId5" imgW="311150" imgH="413385" progId="Visio.Drawing.15">
                  <p:embed/>
                </p:oleObj>
              </mc:Choice>
              <mc:Fallback>
                <p:oleObj name="" r:id="rId5" imgW="311150" imgH="413385" progId="Visio.Drawing.15">
                  <p:embed/>
                  <p:pic>
                    <p:nvPicPr>
                      <p:cNvPr id="0" name="图片 8"/>
                      <p:cNvPicPr/>
                      <p:nvPr/>
                    </p:nvPicPr>
                    <p:blipFill>
                      <a:blip r:embed="rId6"/>
                      <a:stretch>
                        <a:fillRect/>
                      </a:stretch>
                    </p:blipFill>
                    <p:spPr>
                      <a:xfrm>
                        <a:off x="1509395" y="4147185"/>
                        <a:ext cx="374650" cy="511175"/>
                      </a:xfrm>
                      <a:prstGeom prst="rect">
                        <a:avLst/>
                      </a:prstGeom>
                    </p:spPr>
                  </p:pic>
                </p:oleObj>
              </mc:Fallback>
            </mc:AlternateContent>
          </a:graphicData>
        </a:graphic>
      </p:graphicFrame>
      <p:graphicFrame>
        <p:nvGraphicFramePr>
          <p:cNvPr id="10" name="对象 9"/>
          <p:cNvGraphicFramePr/>
          <p:nvPr/>
        </p:nvGraphicFramePr>
        <p:xfrm>
          <a:off x="2731135" y="3529330"/>
          <a:ext cx="374650" cy="511175"/>
        </p:xfrm>
        <a:graphic>
          <a:graphicData uri="http://schemas.openxmlformats.org/presentationml/2006/ole">
            <mc:AlternateContent xmlns:mc="http://schemas.openxmlformats.org/markup-compatibility/2006">
              <mc:Choice xmlns:v="urn:schemas-microsoft-com:vml" Requires="v">
                <p:oleObj spid="_x0000_s13" name="" r:id="rId7" imgW="311150" imgH="413385" progId="Visio.Drawing.15">
                  <p:embed/>
                </p:oleObj>
              </mc:Choice>
              <mc:Fallback>
                <p:oleObj name="" r:id="rId7" imgW="311150" imgH="413385" progId="Visio.Drawing.15">
                  <p:embed/>
                  <p:pic>
                    <p:nvPicPr>
                      <p:cNvPr id="0" name="图片 12"/>
                      <p:cNvPicPr/>
                      <p:nvPr/>
                    </p:nvPicPr>
                    <p:blipFill>
                      <a:blip r:embed="rId8"/>
                      <a:stretch>
                        <a:fillRect/>
                      </a:stretch>
                    </p:blipFill>
                    <p:spPr>
                      <a:xfrm>
                        <a:off x="2731135" y="3529330"/>
                        <a:ext cx="374650" cy="511175"/>
                      </a:xfrm>
                      <a:prstGeom prst="rect">
                        <a:avLst/>
                      </a:prstGeom>
                    </p:spPr>
                  </p:pic>
                </p:oleObj>
              </mc:Fallback>
            </mc:AlternateContent>
          </a:graphicData>
        </a:graphic>
      </p:graphicFrame>
      <p:graphicFrame>
        <p:nvGraphicFramePr>
          <p:cNvPr id="16" name="对象 15"/>
          <p:cNvGraphicFramePr/>
          <p:nvPr/>
        </p:nvGraphicFramePr>
        <p:xfrm>
          <a:off x="2124710" y="3229610"/>
          <a:ext cx="374650" cy="511175"/>
        </p:xfrm>
        <a:graphic>
          <a:graphicData uri="http://schemas.openxmlformats.org/presentationml/2006/ole">
            <mc:AlternateContent xmlns:mc="http://schemas.openxmlformats.org/markup-compatibility/2006">
              <mc:Choice xmlns:v="urn:schemas-microsoft-com:vml" Requires="v">
                <p:oleObj spid="_x0000_s17" name="" r:id="rId9" imgW="311150" imgH="413385" progId="Visio.Drawing.15">
                  <p:embed/>
                </p:oleObj>
              </mc:Choice>
              <mc:Fallback>
                <p:oleObj name="" r:id="rId9" imgW="311150" imgH="413385" progId="Visio.Drawing.15">
                  <p:embed/>
                  <p:pic>
                    <p:nvPicPr>
                      <p:cNvPr id="0" name="图片 16"/>
                      <p:cNvPicPr/>
                      <p:nvPr/>
                    </p:nvPicPr>
                    <p:blipFill>
                      <a:blip r:embed="rId10"/>
                      <a:stretch>
                        <a:fillRect/>
                      </a:stretch>
                    </p:blipFill>
                    <p:spPr>
                      <a:xfrm>
                        <a:off x="2124710" y="3229610"/>
                        <a:ext cx="374650" cy="511175"/>
                      </a:xfrm>
                      <a:prstGeom prst="rect">
                        <a:avLst/>
                      </a:prstGeom>
                    </p:spPr>
                  </p:pic>
                </p:oleObj>
              </mc:Fallback>
            </mc:AlternateContent>
          </a:graphicData>
        </a:graphic>
      </p:graphicFrame>
      <p:graphicFrame>
        <p:nvGraphicFramePr>
          <p:cNvPr id="18" name="对象 17"/>
          <p:cNvGraphicFramePr/>
          <p:nvPr/>
        </p:nvGraphicFramePr>
        <p:xfrm>
          <a:off x="3404870" y="4015740"/>
          <a:ext cx="374650" cy="511175"/>
        </p:xfrm>
        <a:graphic>
          <a:graphicData uri="http://schemas.openxmlformats.org/presentationml/2006/ole">
            <mc:AlternateContent xmlns:mc="http://schemas.openxmlformats.org/markup-compatibility/2006">
              <mc:Choice xmlns:v="urn:schemas-microsoft-com:vml" Requires="v">
                <p:oleObj spid="_x0000_s19" name="" r:id="rId11" imgW="311150" imgH="413385" progId="Visio.Drawing.15">
                  <p:embed/>
                </p:oleObj>
              </mc:Choice>
              <mc:Fallback>
                <p:oleObj name="" r:id="rId11" imgW="311150" imgH="413385" progId="Visio.Drawing.15">
                  <p:embed/>
                  <p:pic>
                    <p:nvPicPr>
                      <p:cNvPr id="0" name="图片 18"/>
                      <p:cNvPicPr/>
                      <p:nvPr/>
                    </p:nvPicPr>
                    <p:blipFill>
                      <a:blip r:embed="rId6"/>
                      <a:stretch>
                        <a:fillRect/>
                      </a:stretch>
                    </p:blipFill>
                    <p:spPr>
                      <a:xfrm>
                        <a:off x="3404870" y="4015740"/>
                        <a:ext cx="374650" cy="511175"/>
                      </a:xfrm>
                      <a:prstGeom prst="rect">
                        <a:avLst/>
                      </a:prstGeom>
                    </p:spPr>
                  </p:pic>
                </p:oleObj>
              </mc:Fallback>
            </mc:AlternateContent>
          </a:graphicData>
        </a:graphic>
      </p:graphicFrame>
      <p:graphicFrame>
        <p:nvGraphicFramePr>
          <p:cNvPr id="20" name="对象 19"/>
          <p:cNvGraphicFramePr/>
          <p:nvPr/>
        </p:nvGraphicFramePr>
        <p:xfrm>
          <a:off x="2731135" y="4265295"/>
          <a:ext cx="374650" cy="511175"/>
        </p:xfrm>
        <a:graphic>
          <a:graphicData uri="http://schemas.openxmlformats.org/presentationml/2006/ole">
            <mc:AlternateContent xmlns:mc="http://schemas.openxmlformats.org/markup-compatibility/2006">
              <mc:Choice xmlns:v="urn:schemas-microsoft-com:vml" Requires="v">
                <p:oleObj spid="_x0000_s21" name="" r:id="rId12" imgW="311150" imgH="413385" progId="Visio.Drawing.15">
                  <p:embed/>
                </p:oleObj>
              </mc:Choice>
              <mc:Fallback>
                <p:oleObj name="" r:id="rId12" imgW="311150" imgH="413385" progId="Visio.Drawing.15">
                  <p:embed/>
                  <p:pic>
                    <p:nvPicPr>
                      <p:cNvPr id="0" name="图片 20"/>
                      <p:cNvPicPr/>
                      <p:nvPr/>
                    </p:nvPicPr>
                    <p:blipFill>
                      <a:blip r:embed="rId10"/>
                      <a:stretch>
                        <a:fillRect/>
                      </a:stretch>
                    </p:blipFill>
                    <p:spPr>
                      <a:xfrm>
                        <a:off x="2731135" y="4265295"/>
                        <a:ext cx="374650" cy="511175"/>
                      </a:xfrm>
                      <a:prstGeom prst="rect">
                        <a:avLst/>
                      </a:prstGeom>
                    </p:spPr>
                  </p:pic>
                </p:oleObj>
              </mc:Fallback>
            </mc:AlternateContent>
          </a:graphicData>
        </a:graphic>
      </p:graphicFrame>
      <p:graphicFrame>
        <p:nvGraphicFramePr>
          <p:cNvPr id="22" name="对象 21"/>
          <p:cNvGraphicFramePr/>
          <p:nvPr/>
        </p:nvGraphicFramePr>
        <p:xfrm>
          <a:off x="2621915" y="5103495"/>
          <a:ext cx="374650" cy="511175"/>
        </p:xfrm>
        <a:graphic>
          <a:graphicData uri="http://schemas.openxmlformats.org/presentationml/2006/ole">
            <mc:AlternateContent xmlns:mc="http://schemas.openxmlformats.org/markup-compatibility/2006">
              <mc:Choice xmlns:v="urn:schemas-microsoft-com:vml" Requires="v">
                <p:oleObj spid="_x0000_s23" name="" r:id="rId13" imgW="311150" imgH="413385" progId="Visio.Drawing.15">
                  <p:embed/>
                </p:oleObj>
              </mc:Choice>
              <mc:Fallback>
                <p:oleObj name="" r:id="rId13" imgW="311150" imgH="413385" progId="Visio.Drawing.15">
                  <p:embed/>
                  <p:pic>
                    <p:nvPicPr>
                      <p:cNvPr id="0" name="图片 22"/>
                      <p:cNvPicPr/>
                      <p:nvPr/>
                    </p:nvPicPr>
                    <p:blipFill>
                      <a:blip r:embed="rId10"/>
                      <a:stretch>
                        <a:fillRect/>
                      </a:stretch>
                    </p:blipFill>
                    <p:spPr>
                      <a:xfrm>
                        <a:off x="2621915" y="5103495"/>
                        <a:ext cx="374650" cy="511175"/>
                      </a:xfrm>
                      <a:prstGeom prst="rect">
                        <a:avLst/>
                      </a:prstGeom>
                    </p:spPr>
                  </p:pic>
                </p:oleObj>
              </mc:Fallback>
            </mc:AlternateContent>
          </a:graphicData>
        </a:graphic>
      </p:graphicFrame>
      <p:graphicFrame>
        <p:nvGraphicFramePr>
          <p:cNvPr id="25" name="对象 24"/>
          <p:cNvGraphicFramePr/>
          <p:nvPr/>
        </p:nvGraphicFramePr>
        <p:xfrm>
          <a:off x="1584325" y="4723765"/>
          <a:ext cx="374650" cy="511175"/>
        </p:xfrm>
        <a:graphic>
          <a:graphicData uri="http://schemas.openxmlformats.org/presentationml/2006/ole">
            <mc:AlternateContent xmlns:mc="http://schemas.openxmlformats.org/markup-compatibility/2006">
              <mc:Choice xmlns:v="urn:schemas-microsoft-com:vml" Requires="v">
                <p:oleObj spid="_x0000_s29" name="" r:id="rId14" imgW="311150" imgH="413385" progId="Visio.Drawing.15">
                  <p:embed/>
                </p:oleObj>
              </mc:Choice>
              <mc:Fallback>
                <p:oleObj name="" r:id="rId14" imgW="311150" imgH="413385" progId="Visio.Drawing.15">
                  <p:embed/>
                  <p:pic>
                    <p:nvPicPr>
                      <p:cNvPr id="0" name="图片 28"/>
                      <p:cNvPicPr/>
                      <p:nvPr/>
                    </p:nvPicPr>
                    <p:blipFill>
                      <a:blip r:embed="rId6"/>
                      <a:stretch>
                        <a:fillRect/>
                      </a:stretch>
                    </p:blipFill>
                    <p:spPr>
                      <a:xfrm>
                        <a:off x="1584325" y="4723765"/>
                        <a:ext cx="374650" cy="511175"/>
                      </a:xfrm>
                      <a:prstGeom prst="rect">
                        <a:avLst/>
                      </a:prstGeom>
                    </p:spPr>
                  </p:pic>
                </p:oleObj>
              </mc:Fallback>
            </mc:AlternateContent>
          </a:graphicData>
        </a:graphic>
      </p:graphicFrame>
      <p:graphicFrame>
        <p:nvGraphicFramePr>
          <p:cNvPr id="31" name="对象 30"/>
          <p:cNvGraphicFramePr/>
          <p:nvPr/>
        </p:nvGraphicFramePr>
        <p:xfrm>
          <a:off x="2199640" y="4509135"/>
          <a:ext cx="374650" cy="511175"/>
        </p:xfrm>
        <a:graphic>
          <a:graphicData uri="http://schemas.openxmlformats.org/presentationml/2006/ole">
            <mc:AlternateContent xmlns:mc="http://schemas.openxmlformats.org/markup-compatibility/2006">
              <mc:Choice xmlns:v="urn:schemas-microsoft-com:vml" Requires="v">
                <p:oleObj spid="_x0000_s33" name="" r:id="rId15" imgW="311150" imgH="413385" progId="Visio.Drawing.15">
                  <p:embed/>
                </p:oleObj>
              </mc:Choice>
              <mc:Fallback>
                <p:oleObj name="" r:id="rId15" imgW="311150" imgH="413385" progId="Visio.Drawing.15">
                  <p:embed/>
                  <p:pic>
                    <p:nvPicPr>
                      <p:cNvPr id="0" name="图片 32"/>
                      <p:cNvPicPr/>
                      <p:nvPr/>
                    </p:nvPicPr>
                    <p:blipFill>
                      <a:blip r:embed="rId10"/>
                      <a:stretch>
                        <a:fillRect/>
                      </a:stretch>
                    </p:blipFill>
                    <p:spPr>
                      <a:xfrm>
                        <a:off x="2199640" y="4509135"/>
                        <a:ext cx="374650" cy="511175"/>
                      </a:xfrm>
                      <a:prstGeom prst="rect">
                        <a:avLst/>
                      </a:prstGeom>
                    </p:spPr>
                  </p:pic>
                </p:oleObj>
              </mc:Fallback>
            </mc:AlternateContent>
          </a:graphicData>
        </a:graphic>
      </p:graphicFrame>
      <p:graphicFrame>
        <p:nvGraphicFramePr>
          <p:cNvPr id="34" name="对象 33"/>
          <p:cNvGraphicFramePr/>
          <p:nvPr/>
        </p:nvGraphicFramePr>
        <p:xfrm>
          <a:off x="546100" y="4195445"/>
          <a:ext cx="374650" cy="511175"/>
        </p:xfrm>
        <a:graphic>
          <a:graphicData uri="http://schemas.openxmlformats.org/presentationml/2006/ole">
            <mc:AlternateContent xmlns:mc="http://schemas.openxmlformats.org/markup-compatibility/2006">
              <mc:Choice xmlns:v="urn:schemas-microsoft-com:vml" Requires="v">
                <p:oleObj spid="_x0000_s35" name="" r:id="rId16" imgW="311150" imgH="413385" progId="Visio.Drawing.15">
                  <p:embed/>
                </p:oleObj>
              </mc:Choice>
              <mc:Fallback>
                <p:oleObj name="" r:id="rId16" imgW="311150" imgH="413385" progId="Visio.Drawing.15">
                  <p:embed/>
                  <p:pic>
                    <p:nvPicPr>
                      <p:cNvPr id="0" name="图片 34"/>
                      <p:cNvPicPr/>
                      <p:nvPr/>
                    </p:nvPicPr>
                    <p:blipFill>
                      <a:blip r:embed="rId10"/>
                      <a:stretch>
                        <a:fillRect/>
                      </a:stretch>
                    </p:blipFill>
                    <p:spPr>
                      <a:xfrm>
                        <a:off x="546100" y="4195445"/>
                        <a:ext cx="374650" cy="511175"/>
                      </a:xfrm>
                      <a:prstGeom prst="rect">
                        <a:avLst/>
                      </a:prstGeom>
                    </p:spPr>
                  </p:pic>
                </p:oleObj>
              </mc:Fallback>
            </mc:AlternateContent>
          </a:graphicData>
        </a:graphic>
      </p:graphicFrame>
    </p:spTree>
    <p:custDataLst>
      <p:tags r:id="rId17"/>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7339051" y="1287642"/>
            <a:ext cx="4852682" cy="1440000"/>
          </a:xfrm>
          <a:prstGeom prst="rect">
            <a:avLst/>
          </a:prstGeom>
        </p:spPr>
      </p:pic>
      <p:sp>
        <p:nvSpPr>
          <p:cNvPr id="3" name="文本框 2"/>
          <p:cNvSpPr txBox="1"/>
          <p:nvPr/>
        </p:nvSpPr>
        <p:spPr>
          <a:xfrm>
            <a:off x="164465" y="1400175"/>
            <a:ext cx="7487920" cy="1476375"/>
          </a:xfrm>
          <a:prstGeom prst="rect">
            <a:avLst/>
          </a:prstGeom>
          <a:noFill/>
        </p:spPr>
        <p:txBody>
          <a:bodyPr wrap="square" rtlCol="0">
            <a:spAutoFit/>
          </a:bodyPr>
          <a:lstStyle/>
          <a:p>
            <a:r>
              <a:rPr lang="en-US" altLang="zh-CN" dirty="0">
                <a:sym typeface="+mn-ea"/>
              </a:rPr>
              <a:t>  </a:t>
            </a:r>
            <a:r>
              <a:rPr lang="zh-CN" altLang="en-US" dirty="0">
                <a:sym typeface="+mn-ea"/>
              </a:rPr>
              <a:t>在文</a:t>
            </a:r>
            <a:r>
              <a:rPr lang="en-US" altLang="zh-CN" dirty="0">
                <a:sym typeface="+mn-ea"/>
              </a:rPr>
              <a:t>[1]</a:t>
            </a:r>
            <a:r>
              <a:rPr lang="zh-CN" altLang="en-US" dirty="0">
                <a:sym typeface="+mn-ea"/>
              </a:rPr>
              <a:t>中提出了一种基于用户到相同AP的</a:t>
            </a:r>
            <a:r>
              <a:rPr lang="zh-CN" altLang="en-US" dirty="0">
                <a:solidFill>
                  <a:srgbClr val="FF0000"/>
                </a:solidFill>
                <a:sym typeface="+mn-ea"/>
              </a:rPr>
              <a:t>大尺度衰落系数比值</a:t>
            </a:r>
            <a:r>
              <a:rPr lang="zh-CN" altLang="en-US" dirty="0">
                <a:sym typeface="+mn-ea"/>
              </a:rPr>
              <a:t>的方法来说明用户之间的潜在的导频污染，然而在复杂的信道环境中，给用户提供服务的AP对于不同的用户的功率贡献并不是完全一致的，在完全基于比值的加权图下，一个对于用户贡献很小的AP获得的干扰权值可能会非常大，即使该AP对于用户的贡献可以忽略不计。</a:t>
            </a:r>
            <a:endParaRPr lang="zh-CN" altLang="en-US" dirty="0"/>
          </a:p>
        </p:txBody>
      </p:sp>
      <p:sp>
        <p:nvSpPr>
          <p:cNvPr id="2" name="文本框 1"/>
          <p:cNvSpPr txBox="1"/>
          <p:nvPr/>
        </p:nvSpPr>
        <p:spPr>
          <a:xfrm>
            <a:off x="487045" y="6553835"/>
            <a:ext cx="11217910" cy="245110"/>
          </a:xfrm>
          <a:prstGeom prst="rect">
            <a:avLst/>
          </a:prstGeom>
          <a:noFill/>
        </p:spPr>
        <p:txBody>
          <a:bodyPr wrap="square" rtlCol="0">
            <a:spAutoFit/>
          </a:bodyPr>
          <a:lstStyle/>
          <a:p>
            <a:r>
              <a:rPr lang="en-US" altLang="zh-CN" sz="1000"/>
              <a:t>[1]Zeng W, He Y, Li B, et al. Pilot assignment for cell free massive MIMO systems using a weighted graphic framework[J]. IEEE Transactions on Vehicular Technology, 2021, 70(6): 6190-6194.</a:t>
            </a:r>
            <a:endParaRPr lang="en-US" altLang="zh-CN" sz="1000"/>
          </a:p>
        </p:txBody>
      </p:sp>
      <p:sp>
        <p:nvSpPr>
          <p:cNvPr id="5" name="文本框 4"/>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研究现状</a:t>
            </a:r>
            <a:r>
              <a:rPr lang="en-US" altLang="zh-CN">
                <a:sym typeface="+mn-ea"/>
              </a:rPr>
              <a:t>3</a:t>
            </a:r>
            <a:r>
              <a:rPr lang="zh-CN" altLang="en-US">
                <a:sym typeface="+mn-ea"/>
              </a:rPr>
              <a:t>：定义潜在干扰大小，并分离潜在干扰大的用户</a:t>
            </a:r>
            <a:endParaRPr lang="zh-CN" altLang="en-US">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国内外研究现状</a:t>
            </a:r>
            <a:endParaRPr lang="zh-CN" altLang="en-US" b="1">
              <a:solidFill>
                <a:srgbClr val="FF0000"/>
              </a:solidFill>
            </a:endParaRPr>
          </a:p>
        </p:txBody>
      </p:sp>
      <p:graphicFrame>
        <p:nvGraphicFramePr>
          <p:cNvPr id="10" name="对象 9"/>
          <p:cNvGraphicFramePr>
            <a:graphicFrameLocks noChangeAspect="1"/>
          </p:cNvGraphicFramePr>
          <p:nvPr/>
        </p:nvGraphicFramePr>
        <p:xfrm>
          <a:off x="425450" y="2931160"/>
          <a:ext cx="11214100" cy="3418840"/>
        </p:xfrm>
        <a:graphic>
          <a:graphicData uri="http://schemas.openxmlformats.org/presentationml/2006/ole">
            <mc:AlternateContent xmlns:mc="http://schemas.openxmlformats.org/markup-compatibility/2006">
              <mc:Choice xmlns:v="urn:schemas-microsoft-com:vml" Requires="v">
                <p:oleObj spid="_x0000_s11" name="" r:id="rId2" imgW="11726545" imgH="3575050" progId="Visio.Drawing.15">
                  <p:embed/>
                </p:oleObj>
              </mc:Choice>
              <mc:Fallback>
                <p:oleObj name="" r:id="rId2" imgW="11726545" imgH="3575050" progId="Visio.Drawing.15">
                  <p:embed/>
                  <p:pic>
                    <p:nvPicPr>
                      <p:cNvPr id="0" name="图片 10"/>
                      <p:cNvPicPr/>
                      <p:nvPr/>
                    </p:nvPicPr>
                    <p:blipFill>
                      <a:blip r:embed="rId3"/>
                      <a:srcRect/>
                      <a:stretch>
                        <a:fillRect/>
                      </a:stretch>
                    </p:blipFill>
                    <p:spPr>
                      <a:xfrm>
                        <a:off x="425450" y="2931160"/>
                        <a:ext cx="11214100" cy="3418840"/>
                      </a:xfrm>
                      <a:prstGeom prst="rect">
                        <a:avLst/>
                      </a:prstGeom>
                    </p:spPr>
                  </p:pic>
                </p:oleObj>
              </mc:Fallback>
            </mc:AlternateContent>
          </a:graphicData>
        </a:graphic>
      </p:graphicFrame>
      <p:sp>
        <p:nvSpPr>
          <p:cNvPr id="80" name="右箭头 79"/>
          <p:cNvSpPr/>
          <p:nvPr/>
        </p:nvSpPr>
        <p:spPr>
          <a:xfrm>
            <a:off x="5812790" y="4583430"/>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a:bodyPr>
          <a:lstStyle/>
          <a:p>
            <a:pPr algn="ctr"/>
            <a:r>
              <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rPr>
              <a:t>03</a:t>
            </a:r>
            <a:endPar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endParaRPr>
          </a:p>
        </p:txBody>
      </p:sp>
      <p:sp>
        <p:nvSpPr>
          <p:cNvPr id="6" name="标题 5"/>
          <p:cNvSpPr>
            <a:spLocks noGrp="1"/>
          </p:cNvSpPr>
          <p:nvPr>
            <p:ph type="title"/>
            <p:custDataLst>
              <p:tags r:id="rId2"/>
            </p:custDataLst>
          </p:nvPr>
        </p:nvSpPr>
        <p:spPr>
          <a:xfrm>
            <a:off x="4701540" y="3004002"/>
            <a:ext cx="6243774" cy="922021"/>
          </a:xfrm>
        </p:spPr>
        <p:txBody>
          <a:bodyPr>
            <a:normAutofit fontScale="90000"/>
          </a:bodyPr>
          <a:lstStyle/>
          <a:p>
            <a:r>
              <a:rPr lang="zh-CN" altLang="en-US">
                <a:solidFill>
                  <a:schemeClr val="accent1"/>
                </a:solidFill>
              </a:rPr>
              <a:t>研究内容及场景模型</a:t>
            </a:r>
            <a:endParaRPr lang="zh-CN" altLang="en-US">
              <a:solidFill>
                <a:schemeClr val="accent1"/>
              </a:solidFill>
            </a:endParaRPr>
          </a:p>
        </p:txBody>
      </p:sp>
      <p:sp>
        <p:nvSpPr>
          <p:cNvPr id="7" name="文本占位符 6"/>
          <p:cNvSpPr>
            <a:spLocks noGrp="1"/>
          </p:cNvSpPr>
          <p:nvPr>
            <p:ph type="body" idx="1"/>
            <p:custDataLst>
              <p:tags r:id="rId3"/>
            </p:custDataLst>
          </p:nvPr>
        </p:nvSpPr>
        <p:spPr>
          <a:xfrm>
            <a:off x="4762500" y="4577701"/>
            <a:ext cx="6243774" cy="1401006"/>
          </a:xfrm>
        </p:spPr>
        <p:txBody>
          <a:bodyPr>
            <a:normAutofit fontScale="90000"/>
          </a:bodyPr>
          <a:lstStyle/>
          <a:p>
            <a:r>
              <a:rPr lang="en-US" altLang="zh-CN">
                <a:solidFill>
                  <a:schemeClr val="dk1">
                    <a:lumMod val="75000"/>
                    <a:lumOff val="25000"/>
                  </a:schemeClr>
                </a:solidFill>
              </a:rPr>
              <a:t>   </a:t>
            </a:r>
            <a:r>
              <a:rPr>
                <a:solidFill>
                  <a:schemeClr val="dk1">
                    <a:lumMod val="75000"/>
                    <a:lumOff val="25000"/>
                  </a:schemeClr>
                </a:solidFill>
              </a:rPr>
              <a:t>本章节聚焦于空地融合CF mMIMO网络模型，深入剖析了本研究所采纳的技术方案，并推导了当前网络架构下</a:t>
            </a:r>
            <a:r>
              <a:rPr>
                <a:solidFill>
                  <a:schemeClr val="dk1">
                    <a:lumMod val="75000"/>
                    <a:lumOff val="25000"/>
                  </a:schemeClr>
                </a:solidFill>
                <a:sym typeface="+mn-ea"/>
              </a:rPr>
              <a:t>用户</a:t>
            </a:r>
            <a:r>
              <a:rPr>
                <a:solidFill>
                  <a:schemeClr val="dk1">
                    <a:lumMod val="75000"/>
                    <a:lumOff val="25000"/>
                  </a:schemeClr>
                </a:solidFill>
              </a:rPr>
              <a:t>可达信噪比的数学表达。在此基础上，针对网络运行过程中可能遭遇的潜在问题，本章节创造性地提出了具有实用性的解决方案。</a:t>
            </a:r>
            <a:endParaRPr>
              <a:solidFill>
                <a:schemeClr val="dk1">
                  <a:lumMod val="75000"/>
                  <a:lumOff val="25000"/>
                </a:schemeClr>
              </a:solidFill>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 name="图片 25"/>
          <p:cNvPicPr>
            <a:picLocks noChangeAspect="1"/>
          </p:cNvPicPr>
          <p:nvPr/>
        </p:nvPicPr>
        <p:blipFill>
          <a:blip r:embed="rId1"/>
          <a:stretch>
            <a:fillRect/>
          </a:stretch>
        </p:blipFill>
        <p:spPr>
          <a:xfrm>
            <a:off x="2804795" y="5411470"/>
            <a:ext cx="6785610" cy="1129030"/>
          </a:xfrm>
          <a:prstGeom prst="rect">
            <a:avLst/>
          </a:prstGeom>
        </p:spPr>
      </p:pic>
      <p:graphicFrame>
        <p:nvGraphicFramePr>
          <p:cNvPr id="2" name="对象 -2147481781"/>
          <p:cNvGraphicFramePr/>
          <p:nvPr/>
        </p:nvGraphicFramePr>
        <p:xfrm>
          <a:off x="1844040" y="220980"/>
          <a:ext cx="9921240" cy="5121910"/>
        </p:xfrm>
        <a:graphic>
          <a:graphicData uri="http://schemas.openxmlformats.org/presentationml/2006/ole">
            <mc:AlternateContent xmlns:mc="http://schemas.openxmlformats.org/markup-compatibility/2006">
              <mc:Choice xmlns:v="urn:schemas-microsoft-com:vml" Requires="v">
                <p:oleObj spid="_x0000_s3076" name="" r:id="rId2" imgW="6102350" imgH="3435350" progId="PowerPoint.Slide.12">
                  <p:embed/>
                </p:oleObj>
              </mc:Choice>
              <mc:Fallback>
                <p:oleObj name="" r:id="rId2" imgW="6102350" imgH="3435350" progId="PowerPoint.Slide.12">
                  <p:embed/>
                  <p:pic>
                    <p:nvPicPr>
                      <p:cNvPr id="0" name="图片 3075"/>
                      <p:cNvPicPr/>
                      <p:nvPr/>
                    </p:nvPicPr>
                    <p:blipFill>
                      <a:blip r:embed="rId3"/>
                      <a:stretch>
                        <a:fillRect/>
                      </a:stretch>
                    </p:blipFill>
                    <p:spPr>
                      <a:xfrm>
                        <a:off x="1844040" y="220980"/>
                        <a:ext cx="9921240" cy="5121910"/>
                      </a:xfrm>
                      <a:prstGeom prst="rect">
                        <a:avLst/>
                      </a:prstGeom>
                      <a:noFill/>
                      <a:ln w="38100">
                        <a:noFill/>
                        <a:miter/>
                      </a:ln>
                    </p:spPr>
                  </p:pic>
                </p:oleObj>
              </mc:Fallback>
            </mc:AlternateContent>
          </a:graphicData>
        </a:graphic>
      </p:graphicFrame>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研究内容框架</a:t>
            </a:r>
            <a:endParaRPr lang="zh-CN" altLang="en-US" b="1">
              <a:solidFill>
                <a:srgbClr val="FF0000"/>
              </a:solidFill>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场景架构</a:t>
            </a:r>
            <a:endParaRPr lang="zh-CN">
              <a:sym typeface="+mn-ea"/>
            </a:endParaRPr>
          </a:p>
        </p:txBody>
      </p:sp>
      <p:sp>
        <p:nvSpPr>
          <p:cNvPr id="8" name="文本框 7"/>
          <p:cNvSpPr txBox="1"/>
          <p:nvPr/>
        </p:nvSpPr>
        <p:spPr>
          <a:xfrm>
            <a:off x="119380" y="113030"/>
            <a:ext cx="7492365" cy="368300"/>
          </a:xfrm>
          <a:prstGeom prst="rect">
            <a:avLst/>
          </a:prstGeom>
          <a:noFill/>
        </p:spPr>
        <p:txBody>
          <a:bodyPr wrap="square" rtlCol="0">
            <a:spAutoFit/>
          </a:bodyPr>
          <a:p>
            <a:r>
              <a:rPr lang="zh-CN" altLang="en-US" b="1">
                <a:solidFill>
                  <a:srgbClr val="FF0000"/>
                </a:solidFill>
              </a:rPr>
              <a:t>技术背景</a:t>
            </a:r>
            <a:endParaRPr lang="zh-CN" altLang="en-US" b="1">
              <a:solidFill>
                <a:srgbClr val="FF0000"/>
              </a:solidFill>
            </a:endParaRPr>
          </a:p>
        </p:txBody>
      </p:sp>
      <p:sp>
        <p:nvSpPr>
          <p:cNvPr id="11" name="文本框 10"/>
          <p:cNvSpPr txBox="1"/>
          <p:nvPr/>
        </p:nvSpPr>
        <p:spPr>
          <a:xfrm>
            <a:off x="119380" y="1151255"/>
            <a:ext cx="11612245" cy="922020"/>
          </a:xfrm>
          <a:prstGeom prst="rect">
            <a:avLst/>
          </a:prstGeom>
          <a:noFill/>
        </p:spPr>
        <p:txBody>
          <a:bodyPr wrap="square" rtlCol="0" anchor="t">
            <a:spAutoFit/>
          </a:bodyPr>
          <a:p>
            <a:r>
              <a:rPr lang="en-US" altLang="zh-CN"/>
              <a:t>   </a:t>
            </a:r>
            <a:r>
              <a:rPr lang="zh-CN" altLang="en-US"/>
              <a:t>文献[</a:t>
            </a:r>
            <a:r>
              <a:rPr lang="en-US" altLang="zh-CN"/>
              <a:t>1</a:t>
            </a:r>
            <a:r>
              <a:rPr lang="zh-CN" altLang="en-US"/>
              <a:t>-</a:t>
            </a:r>
            <a:r>
              <a:rPr lang="en-US" altLang="zh-CN"/>
              <a:t>3</a:t>
            </a:r>
            <a:r>
              <a:rPr lang="zh-CN" altLang="en-US"/>
              <a:t>]考虑到AP数量多和分布广的特点，分别依据距离、大尺度衰落系数和对用户接受功率的贡献比例等指标完成服务AP分集，用户只接受相对于用户影响较大的AP服务。相比于所有AP节点均为用户提供服务的情况，这大大降低了系统的回程链路压力。</a:t>
            </a:r>
            <a:endParaRPr lang="zh-CN" altLang="en-US"/>
          </a:p>
        </p:txBody>
      </p:sp>
      <p:sp>
        <p:nvSpPr>
          <p:cNvPr id="15" name="文本框 14"/>
          <p:cNvSpPr txBox="1"/>
          <p:nvPr/>
        </p:nvSpPr>
        <p:spPr>
          <a:xfrm>
            <a:off x="39370" y="6170930"/>
            <a:ext cx="11577955" cy="706755"/>
          </a:xfrm>
          <a:prstGeom prst="rect">
            <a:avLst/>
          </a:prstGeom>
          <a:noFill/>
        </p:spPr>
        <p:txBody>
          <a:bodyPr wrap="square" rtlCol="0">
            <a:spAutoFit/>
          </a:bodyPr>
          <a:p>
            <a:r>
              <a:rPr lang="zh-CN" altLang="en-US" sz="1000">
                <a:sym typeface="+mn-ea"/>
              </a:rPr>
              <a:t>[</a:t>
            </a:r>
            <a:r>
              <a:rPr lang="en-US" altLang="zh-CN" sz="1000">
                <a:sym typeface="+mn-ea"/>
              </a:rPr>
              <a:t>1</a:t>
            </a:r>
            <a:r>
              <a:rPr lang="zh-CN" altLang="en-US" sz="1000">
                <a:sym typeface="+mn-ea"/>
              </a:rPr>
              <a:t>]Buzzi S, D’Andrea C. Cell-Free Massive Mimo: User-Centric Approach[J]. IEEE Wireless Communications Letters, 2017, 6(6): 706-709.</a:t>
            </a:r>
            <a:endParaRPr lang="zh-CN" altLang="en-US" sz="1000"/>
          </a:p>
          <a:p>
            <a:r>
              <a:rPr lang="zh-CN" altLang="en-US" sz="1000">
                <a:sym typeface="+mn-ea"/>
              </a:rPr>
              <a:t>[</a:t>
            </a:r>
            <a:r>
              <a:rPr lang="en-US" altLang="zh-CN" sz="1000">
                <a:sym typeface="+mn-ea"/>
              </a:rPr>
              <a:t>2</a:t>
            </a:r>
            <a:r>
              <a:rPr lang="zh-CN" altLang="en-US" sz="1000">
                <a:sym typeface="+mn-ea"/>
              </a:rPr>
              <a:t>]Buzzi S, D'Andrea C. User-Centric Communications Versus Cell-Free Massive Mimo For 5G Cellular Networks[C]//Wsa 2017; 21th International Itg Workshop On Smart Antennas. Vde, 2017: 1-6.</a:t>
            </a:r>
            <a:endParaRPr lang="zh-CN" altLang="en-US" sz="1000"/>
          </a:p>
          <a:p>
            <a:r>
              <a:rPr lang="zh-CN" altLang="en-US" sz="1000">
                <a:sym typeface="+mn-ea"/>
              </a:rPr>
              <a:t>[</a:t>
            </a:r>
            <a:r>
              <a:rPr lang="en-US" altLang="zh-CN" sz="1000">
                <a:sym typeface="+mn-ea"/>
              </a:rPr>
              <a:t>3</a:t>
            </a:r>
            <a:r>
              <a:rPr lang="zh-CN" altLang="en-US" sz="1000">
                <a:sym typeface="+mn-ea"/>
              </a:rPr>
              <a:t>]Buzzi S, D’Andrea C, Zappone A, Et Al. User-Centric 5G Cellular Networks: Resource Allocation And Comparison With The Cell-Free Massive Mimo Approach[J]. IEEE Transactions On Wireless Communications, 2019, 19(2): 1250-1264.</a:t>
            </a:r>
            <a:endParaRPr lang="en-US" altLang="zh-CN" sz="1000"/>
          </a:p>
        </p:txBody>
      </p:sp>
      <p:sp>
        <p:nvSpPr>
          <p:cNvPr id="17" name="椭圆 16"/>
          <p:cNvSpPr/>
          <p:nvPr/>
        </p:nvSpPr>
        <p:spPr>
          <a:xfrm>
            <a:off x="1599565" y="316928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p:nvPr/>
        </p:nvSpPr>
        <p:spPr>
          <a:xfrm>
            <a:off x="2202815" y="394525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p:nvPr/>
        </p:nvSpPr>
        <p:spPr>
          <a:xfrm>
            <a:off x="3039745" y="414909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8" name="右箭头 67"/>
          <p:cNvSpPr/>
          <p:nvPr/>
        </p:nvSpPr>
        <p:spPr>
          <a:xfrm>
            <a:off x="5356860" y="3513455"/>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22" name="对象 21"/>
          <p:cNvGraphicFramePr/>
          <p:nvPr/>
        </p:nvGraphicFramePr>
        <p:xfrm>
          <a:off x="1012825" y="4244975"/>
          <a:ext cx="374650" cy="511175"/>
        </p:xfrm>
        <a:graphic>
          <a:graphicData uri="http://schemas.openxmlformats.org/presentationml/2006/ole">
            <mc:AlternateContent xmlns:mc="http://schemas.openxmlformats.org/markup-compatibility/2006">
              <mc:Choice xmlns:v="urn:schemas-microsoft-com:vml" Requires="v">
                <p:oleObj spid="_x0000_s23" name="" r:id="rId1" imgW="311150" imgH="413385" progId="Visio.Drawing.15">
                  <p:embed/>
                </p:oleObj>
              </mc:Choice>
              <mc:Fallback>
                <p:oleObj name="" r:id="rId1" imgW="311150" imgH="413385" progId="Visio.Drawing.15">
                  <p:embed/>
                  <p:pic>
                    <p:nvPicPr>
                      <p:cNvPr id="0" name="图片 13"/>
                      <p:cNvPicPr/>
                      <p:nvPr/>
                    </p:nvPicPr>
                    <p:blipFill>
                      <a:blip r:embed="rId2"/>
                      <a:stretch>
                        <a:fillRect/>
                      </a:stretch>
                    </p:blipFill>
                    <p:spPr>
                      <a:xfrm>
                        <a:off x="1012825" y="4244975"/>
                        <a:ext cx="374650" cy="511175"/>
                      </a:xfrm>
                      <a:prstGeom prst="rect">
                        <a:avLst/>
                      </a:prstGeom>
                    </p:spPr>
                  </p:pic>
                </p:oleObj>
              </mc:Fallback>
            </mc:AlternateContent>
          </a:graphicData>
        </a:graphic>
      </p:graphicFrame>
      <p:graphicFrame>
        <p:nvGraphicFramePr>
          <p:cNvPr id="24" name="对象 23"/>
          <p:cNvGraphicFramePr/>
          <p:nvPr/>
        </p:nvGraphicFramePr>
        <p:xfrm>
          <a:off x="3274060" y="3169285"/>
          <a:ext cx="374650" cy="511175"/>
        </p:xfrm>
        <a:graphic>
          <a:graphicData uri="http://schemas.openxmlformats.org/presentationml/2006/ole">
            <mc:AlternateContent xmlns:mc="http://schemas.openxmlformats.org/markup-compatibility/2006">
              <mc:Choice xmlns:v="urn:schemas-microsoft-com:vml" Requires="v">
                <p:oleObj spid="_x0000_s30" name="" r:id="rId3" imgW="311150" imgH="413385" progId="Visio.Drawing.15">
                  <p:embed/>
                </p:oleObj>
              </mc:Choice>
              <mc:Fallback>
                <p:oleObj name="" r:id="rId3" imgW="311150" imgH="413385" progId="Visio.Drawing.15">
                  <p:embed/>
                  <p:pic>
                    <p:nvPicPr>
                      <p:cNvPr id="0" name="图片 29"/>
                      <p:cNvPicPr/>
                      <p:nvPr/>
                    </p:nvPicPr>
                    <p:blipFill>
                      <a:blip r:embed="rId4"/>
                      <a:stretch>
                        <a:fillRect/>
                      </a:stretch>
                    </p:blipFill>
                    <p:spPr>
                      <a:xfrm>
                        <a:off x="3274060" y="3169285"/>
                        <a:ext cx="374650" cy="511175"/>
                      </a:xfrm>
                      <a:prstGeom prst="rect">
                        <a:avLst/>
                      </a:prstGeom>
                    </p:spPr>
                  </p:pic>
                </p:oleObj>
              </mc:Fallback>
            </mc:AlternateContent>
          </a:graphicData>
        </a:graphic>
      </p:graphicFrame>
      <p:graphicFrame>
        <p:nvGraphicFramePr>
          <p:cNvPr id="31" name="对象 30"/>
          <p:cNvGraphicFramePr/>
          <p:nvPr/>
        </p:nvGraphicFramePr>
        <p:xfrm>
          <a:off x="2056130" y="2558415"/>
          <a:ext cx="374650" cy="511175"/>
        </p:xfrm>
        <a:graphic>
          <a:graphicData uri="http://schemas.openxmlformats.org/presentationml/2006/ole">
            <mc:AlternateContent xmlns:mc="http://schemas.openxmlformats.org/markup-compatibility/2006">
              <mc:Choice xmlns:v="urn:schemas-microsoft-com:vml" Requires="v">
                <p:oleObj spid="_x0000_s32" name="" r:id="rId5" imgW="311150" imgH="413385" progId="Visio.Drawing.15">
                  <p:embed/>
                </p:oleObj>
              </mc:Choice>
              <mc:Fallback>
                <p:oleObj name="" r:id="rId5" imgW="311150" imgH="413385" progId="Visio.Drawing.15">
                  <p:embed/>
                  <p:pic>
                    <p:nvPicPr>
                      <p:cNvPr id="0" name="图片 31"/>
                      <p:cNvPicPr/>
                      <p:nvPr/>
                    </p:nvPicPr>
                    <p:blipFill>
                      <a:blip r:embed="rId6"/>
                      <a:stretch>
                        <a:fillRect/>
                      </a:stretch>
                    </p:blipFill>
                    <p:spPr>
                      <a:xfrm>
                        <a:off x="2056130" y="2558415"/>
                        <a:ext cx="374650" cy="511175"/>
                      </a:xfrm>
                      <a:prstGeom prst="rect">
                        <a:avLst/>
                      </a:prstGeom>
                    </p:spPr>
                  </p:pic>
                </p:oleObj>
              </mc:Fallback>
            </mc:AlternateContent>
          </a:graphicData>
        </a:graphic>
      </p:graphicFrame>
      <p:graphicFrame>
        <p:nvGraphicFramePr>
          <p:cNvPr id="25" name="对象 24"/>
          <p:cNvGraphicFramePr/>
          <p:nvPr/>
        </p:nvGraphicFramePr>
        <p:xfrm>
          <a:off x="1012825" y="3196590"/>
          <a:ext cx="374650" cy="511175"/>
        </p:xfrm>
        <a:graphic>
          <a:graphicData uri="http://schemas.openxmlformats.org/presentationml/2006/ole">
            <mc:AlternateContent xmlns:mc="http://schemas.openxmlformats.org/markup-compatibility/2006">
              <mc:Choice xmlns:v="urn:schemas-microsoft-com:vml" Requires="v">
                <p:oleObj spid="_x0000_s26" name="" r:id="rId7" imgW="311150" imgH="413385" progId="Visio.Drawing.15">
                  <p:embed/>
                </p:oleObj>
              </mc:Choice>
              <mc:Fallback>
                <p:oleObj name="" r:id="rId7" imgW="311150" imgH="413385" progId="Visio.Drawing.15">
                  <p:embed/>
                  <p:pic>
                    <p:nvPicPr>
                      <p:cNvPr id="0" name="图片 37"/>
                      <p:cNvPicPr/>
                      <p:nvPr/>
                    </p:nvPicPr>
                    <p:blipFill>
                      <a:blip r:embed="rId4"/>
                      <a:stretch>
                        <a:fillRect/>
                      </a:stretch>
                    </p:blipFill>
                    <p:spPr>
                      <a:xfrm>
                        <a:off x="1012825" y="3196590"/>
                        <a:ext cx="374650" cy="511175"/>
                      </a:xfrm>
                      <a:prstGeom prst="rect">
                        <a:avLst/>
                      </a:prstGeom>
                    </p:spPr>
                  </p:pic>
                </p:oleObj>
              </mc:Fallback>
            </mc:AlternateContent>
          </a:graphicData>
        </a:graphic>
      </p:graphicFrame>
      <p:graphicFrame>
        <p:nvGraphicFramePr>
          <p:cNvPr id="29" name="对象 28"/>
          <p:cNvGraphicFramePr/>
          <p:nvPr/>
        </p:nvGraphicFramePr>
        <p:xfrm>
          <a:off x="1783715" y="4652010"/>
          <a:ext cx="374650" cy="511175"/>
        </p:xfrm>
        <a:graphic>
          <a:graphicData uri="http://schemas.openxmlformats.org/presentationml/2006/ole">
            <mc:AlternateContent xmlns:mc="http://schemas.openxmlformats.org/markup-compatibility/2006">
              <mc:Choice xmlns:v="urn:schemas-microsoft-com:vml" Requires="v">
                <p:oleObj spid="_x0000_s33" name="" r:id="rId8" imgW="311150" imgH="413385" progId="Visio.Drawing.15">
                  <p:embed/>
                </p:oleObj>
              </mc:Choice>
              <mc:Fallback>
                <p:oleObj name="" r:id="rId8" imgW="311150" imgH="413385" progId="Visio.Drawing.15">
                  <p:embed/>
                  <p:pic>
                    <p:nvPicPr>
                      <p:cNvPr id="0" name="图片 41"/>
                      <p:cNvPicPr/>
                      <p:nvPr/>
                    </p:nvPicPr>
                    <p:blipFill>
                      <a:blip r:embed="rId6"/>
                      <a:stretch>
                        <a:fillRect/>
                      </a:stretch>
                    </p:blipFill>
                    <p:spPr>
                      <a:xfrm>
                        <a:off x="1783715" y="4652010"/>
                        <a:ext cx="374650" cy="511175"/>
                      </a:xfrm>
                      <a:prstGeom prst="rect">
                        <a:avLst/>
                      </a:prstGeom>
                    </p:spPr>
                  </p:pic>
                </p:oleObj>
              </mc:Fallback>
            </mc:AlternateContent>
          </a:graphicData>
        </a:graphic>
      </p:graphicFrame>
      <p:sp>
        <p:nvSpPr>
          <p:cNvPr id="36" name="文本框 35"/>
          <p:cNvSpPr txBox="1"/>
          <p:nvPr/>
        </p:nvSpPr>
        <p:spPr>
          <a:xfrm>
            <a:off x="250190" y="5691505"/>
            <a:ext cx="5106670" cy="368300"/>
          </a:xfrm>
          <a:prstGeom prst="rect">
            <a:avLst/>
          </a:prstGeom>
          <a:noFill/>
        </p:spPr>
        <p:txBody>
          <a:bodyPr wrap="square" rtlCol="0">
            <a:spAutoFit/>
          </a:bodyPr>
          <a:p>
            <a:r>
              <a:rPr lang="zh-CN" altLang="en-US"/>
              <a:t>大区域内所有</a:t>
            </a:r>
            <a:r>
              <a:rPr lang="en-US" altLang="zh-CN"/>
              <a:t>AP</a:t>
            </a:r>
            <a:r>
              <a:rPr lang="zh-CN" altLang="en-US"/>
              <a:t>同时同频为所有用户提供服务</a:t>
            </a:r>
            <a:endParaRPr lang="zh-CN" altLang="en-US"/>
          </a:p>
        </p:txBody>
      </p:sp>
      <p:cxnSp>
        <p:nvCxnSpPr>
          <p:cNvPr id="43" name="直接箭头连接符 42"/>
          <p:cNvCxnSpPr/>
          <p:nvPr/>
        </p:nvCxnSpPr>
        <p:spPr>
          <a:xfrm flipV="1">
            <a:off x="1321435" y="4164330"/>
            <a:ext cx="892175" cy="2209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a:stCxn id="22" idx="0"/>
            <a:endCxn id="17" idx="4"/>
          </p:cNvCxnSpPr>
          <p:nvPr/>
        </p:nvCxnSpPr>
        <p:spPr>
          <a:xfrm flipV="1">
            <a:off x="1200150" y="3469005"/>
            <a:ext cx="549275" cy="775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a:endCxn id="17" idx="3"/>
          </p:cNvCxnSpPr>
          <p:nvPr/>
        </p:nvCxnSpPr>
        <p:spPr>
          <a:xfrm>
            <a:off x="1321435" y="3335020"/>
            <a:ext cx="321945" cy="90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a:stCxn id="31" idx="2"/>
            <a:endCxn id="17" idx="7"/>
          </p:cNvCxnSpPr>
          <p:nvPr/>
        </p:nvCxnSpPr>
        <p:spPr>
          <a:xfrm flipH="1">
            <a:off x="1855470" y="3069590"/>
            <a:ext cx="387985" cy="1435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a:stCxn id="29" idx="0"/>
            <a:endCxn id="17" idx="4"/>
          </p:cNvCxnSpPr>
          <p:nvPr/>
        </p:nvCxnSpPr>
        <p:spPr>
          <a:xfrm flipH="1" flipV="1">
            <a:off x="1749425" y="3469005"/>
            <a:ext cx="221615" cy="11830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29" idx="3"/>
            <a:endCxn id="19" idx="4"/>
          </p:cNvCxnSpPr>
          <p:nvPr/>
        </p:nvCxnSpPr>
        <p:spPr>
          <a:xfrm flipV="1">
            <a:off x="2158365" y="4448810"/>
            <a:ext cx="1031240" cy="459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a:endCxn id="18" idx="4"/>
          </p:cNvCxnSpPr>
          <p:nvPr/>
        </p:nvCxnSpPr>
        <p:spPr>
          <a:xfrm flipV="1">
            <a:off x="2143760" y="4244975"/>
            <a:ext cx="208915" cy="526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a:stCxn id="31" idx="2"/>
            <a:endCxn id="18" idx="0"/>
          </p:cNvCxnSpPr>
          <p:nvPr/>
        </p:nvCxnSpPr>
        <p:spPr>
          <a:xfrm>
            <a:off x="2243455" y="3069590"/>
            <a:ext cx="109220" cy="8756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a:stCxn id="24" idx="2"/>
            <a:endCxn id="18" idx="6"/>
          </p:cNvCxnSpPr>
          <p:nvPr/>
        </p:nvCxnSpPr>
        <p:spPr>
          <a:xfrm flipH="1">
            <a:off x="2502535" y="3680460"/>
            <a:ext cx="958850" cy="4146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a:endCxn id="19" idx="7"/>
          </p:cNvCxnSpPr>
          <p:nvPr/>
        </p:nvCxnSpPr>
        <p:spPr>
          <a:xfrm flipH="1">
            <a:off x="3295650" y="3683000"/>
            <a:ext cx="170815" cy="509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4" name="直接箭头连接符 63"/>
          <p:cNvCxnSpPr>
            <a:endCxn id="17" idx="6"/>
          </p:cNvCxnSpPr>
          <p:nvPr/>
        </p:nvCxnSpPr>
        <p:spPr>
          <a:xfrm flipH="1" flipV="1">
            <a:off x="1899285" y="3319145"/>
            <a:ext cx="1459230" cy="237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a:endCxn id="18" idx="1"/>
          </p:cNvCxnSpPr>
          <p:nvPr/>
        </p:nvCxnSpPr>
        <p:spPr>
          <a:xfrm>
            <a:off x="1283335" y="3601085"/>
            <a:ext cx="963295" cy="387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6" name="直接箭头连接符 65"/>
          <p:cNvCxnSpPr>
            <a:endCxn id="19" idx="2"/>
          </p:cNvCxnSpPr>
          <p:nvPr/>
        </p:nvCxnSpPr>
        <p:spPr>
          <a:xfrm flipV="1">
            <a:off x="1403985" y="4298950"/>
            <a:ext cx="1635760" cy="1943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7" name="直接箭头连接符 66"/>
          <p:cNvCxnSpPr>
            <a:endCxn id="19" idx="1"/>
          </p:cNvCxnSpPr>
          <p:nvPr/>
        </p:nvCxnSpPr>
        <p:spPr>
          <a:xfrm>
            <a:off x="1276985" y="3449320"/>
            <a:ext cx="1806575" cy="743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0" name="文本框 69"/>
          <p:cNvSpPr txBox="1"/>
          <p:nvPr/>
        </p:nvSpPr>
        <p:spPr>
          <a:xfrm>
            <a:off x="1599565" y="5323205"/>
            <a:ext cx="1590040" cy="368300"/>
          </a:xfrm>
          <a:prstGeom prst="rect">
            <a:avLst/>
          </a:prstGeom>
          <a:noFill/>
        </p:spPr>
        <p:txBody>
          <a:bodyPr wrap="square" rtlCol="0">
            <a:spAutoFit/>
          </a:bodyPr>
          <a:p>
            <a:r>
              <a:rPr lang="en-US" altLang="zh-CN">
                <a:sym typeface="+mn-ea"/>
              </a:rPr>
              <a:t>CF mMIMO</a:t>
            </a:r>
            <a:endParaRPr lang="en-US" altLang="zh-CN"/>
          </a:p>
        </p:txBody>
      </p:sp>
      <p:sp>
        <p:nvSpPr>
          <p:cNvPr id="72" name="文本框 71"/>
          <p:cNvSpPr txBox="1"/>
          <p:nvPr/>
        </p:nvSpPr>
        <p:spPr>
          <a:xfrm>
            <a:off x="4839335" y="4229735"/>
            <a:ext cx="2009140" cy="368300"/>
          </a:xfrm>
          <a:prstGeom prst="rect">
            <a:avLst/>
          </a:prstGeom>
          <a:noFill/>
        </p:spPr>
        <p:txBody>
          <a:bodyPr wrap="square" rtlCol="0">
            <a:spAutoFit/>
          </a:bodyPr>
          <a:p>
            <a:r>
              <a:rPr lang="zh-CN" altLang="en-US"/>
              <a:t>筛选服务</a:t>
            </a:r>
            <a:r>
              <a:rPr lang="en-US" altLang="zh-CN"/>
              <a:t>AP</a:t>
            </a:r>
            <a:r>
              <a:rPr lang="zh-CN" altLang="en-US"/>
              <a:t>矩阵</a:t>
            </a:r>
            <a:endParaRPr lang="zh-CN" altLang="en-US"/>
          </a:p>
        </p:txBody>
      </p:sp>
      <p:sp>
        <p:nvSpPr>
          <p:cNvPr id="73" name="椭圆 72"/>
          <p:cNvSpPr/>
          <p:nvPr/>
        </p:nvSpPr>
        <p:spPr>
          <a:xfrm>
            <a:off x="8199755" y="316928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椭圆 73"/>
          <p:cNvSpPr/>
          <p:nvPr/>
        </p:nvSpPr>
        <p:spPr>
          <a:xfrm>
            <a:off x="8803005" y="394525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椭圆 74"/>
          <p:cNvSpPr/>
          <p:nvPr/>
        </p:nvSpPr>
        <p:spPr>
          <a:xfrm>
            <a:off x="9639935" y="414909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6" name="对象 75"/>
          <p:cNvGraphicFramePr/>
          <p:nvPr/>
        </p:nvGraphicFramePr>
        <p:xfrm>
          <a:off x="7613015" y="4244975"/>
          <a:ext cx="374650" cy="511175"/>
        </p:xfrm>
        <a:graphic>
          <a:graphicData uri="http://schemas.openxmlformats.org/presentationml/2006/ole">
            <mc:AlternateContent xmlns:mc="http://schemas.openxmlformats.org/markup-compatibility/2006">
              <mc:Choice xmlns:v="urn:schemas-microsoft-com:vml" Requires="v">
                <p:oleObj spid="_x0000_s77" name="" r:id="rId9" imgW="311150" imgH="413385" progId="Visio.Drawing.15">
                  <p:embed/>
                </p:oleObj>
              </mc:Choice>
              <mc:Fallback>
                <p:oleObj name="" r:id="rId9" imgW="311150" imgH="413385" progId="Visio.Drawing.15">
                  <p:embed/>
                  <p:pic>
                    <p:nvPicPr>
                      <p:cNvPr id="0" name="图片 13"/>
                      <p:cNvPicPr/>
                      <p:nvPr/>
                    </p:nvPicPr>
                    <p:blipFill>
                      <a:blip r:embed="rId2"/>
                      <a:stretch>
                        <a:fillRect/>
                      </a:stretch>
                    </p:blipFill>
                    <p:spPr>
                      <a:xfrm>
                        <a:off x="7613015" y="4244975"/>
                        <a:ext cx="374650" cy="511175"/>
                      </a:xfrm>
                      <a:prstGeom prst="rect">
                        <a:avLst/>
                      </a:prstGeom>
                    </p:spPr>
                  </p:pic>
                </p:oleObj>
              </mc:Fallback>
            </mc:AlternateContent>
          </a:graphicData>
        </a:graphic>
      </p:graphicFrame>
      <p:graphicFrame>
        <p:nvGraphicFramePr>
          <p:cNvPr id="78" name="对象 77"/>
          <p:cNvGraphicFramePr/>
          <p:nvPr/>
        </p:nvGraphicFramePr>
        <p:xfrm>
          <a:off x="9874250" y="3169285"/>
          <a:ext cx="374650" cy="511175"/>
        </p:xfrm>
        <a:graphic>
          <a:graphicData uri="http://schemas.openxmlformats.org/presentationml/2006/ole">
            <mc:AlternateContent xmlns:mc="http://schemas.openxmlformats.org/markup-compatibility/2006">
              <mc:Choice xmlns:v="urn:schemas-microsoft-com:vml" Requires="v">
                <p:oleObj spid="_x0000_s79" name="" r:id="rId10" imgW="311150" imgH="413385" progId="Visio.Drawing.15">
                  <p:embed/>
                </p:oleObj>
              </mc:Choice>
              <mc:Fallback>
                <p:oleObj name="" r:id="rId10" imgW="311150" imgH="413385" progId="Visio.Drawing.15">
                  <p:embed/>
                  <p:pic>
                    <p:nvPicPr>
                      <p:cNvPr id="0" name="图片 29"/>
                      <p:cNvPicPr/>
                      <p:nvPr/>
                    </p:nvPicPr>
                    <p:blipFill>
                      <a:blip r:embed="rId4"/>
                      <a:stretch>
                        <a:fillRect/>
                      </a:stretch>
                    </p:blipFill>
                    <p:spPr>
                      <a:xfrm>
                        <a:off x="9874250" y="3169285"/>
                        <a:ext cx="374650" cy="511175"/>
                      </a:xfrm>
                      <a:prstGeom prst="rect">
                        <a:avLst/>
                      </a:prstGeom>
                    </p:spPr>
                  </p:pic>
                </p:oleObj>
              </mc:Fallback>
            </mc:AlternateContent>
          </a:graphicData>
        </a:graphic>
      </p:graphicFrame>
      <p:graphicFrame>
        <p:nvGraphicFramePr>
          <p:cNvPr id="80" name="对象 79"/>
          <p:cNvGraphicFramePr/>
          <p:nvPr/>
        </p:nvGraphicFramePr>
        <p:xfrm>
          <a:off x="8656320" y="2558415"/>
          <a:ext cx="374650" cy="511175"/>
        </p:xfrm>
        <a:graphic>
          <a:graphicData uri="http://schemas.openxmlformats.org/presentationml/2006/ole">
            <mc:AlternateContent xmlns:mc="http://schemas.openxmlformats.org/markup-compatibility/2006">
              <mc:Choice xmlns:v="urn:schemas-microsoft-com:vml" Requires="v">
                <p:oleObj spid="_x0000_s81" name="" r:id="rId11" imgW="311150" imgH="413385" progId="Visio.Drawing.15">
                  <p:embed/>
                </p:oleObj>
              </mc:Choice>
              <mc:Fallback>
                <p:oleObj name="" r:id="rId11" imgW="311150" imgH="413385" progId="Visio.Drawing.15">
                  <p:embed/>
                  <p:pic>
                    <p:nvPicPr>
                      <p:cNvPr id="0" name="图片 31"/>
                      <p:cNvPicPr/>
                      <p:nvPr/>
                    </p:nvPicPr>
                    <p:blipFill>
                      <a:blip r:embed="rId6"/>
                      <a:stretch>
                        <a:fillRect/>
                      </a:stretch>
                    </p:blipFill>
                    <p:spPr>
                      <a:xfrm>
                        <a:off x="8656320" y="2558415"/>
                        <a:ext cx="374650" cy="511175"/>
                      </a:xfrm>
                      <a:prstGeom prst="rect">
                        <a:avLst/>
                      </a:prstGeom>
                    </p:spPr>
                  </p:pic>
                </p:oleObj>
              </mc:Fallback>
            </mc:AlternateContent>
          </a:graphicData>
        </a:graphic>
      </p:graphicFrame>
      <p:graphicFrame>
        <p:nvGraphicFramePr>
          <p:cNvPr id="82" name="对象 81"/>
          <p:cNvGraphicFramePr/>
          <p:nvPr/>
        </p:nvGraphicFramePr>
        <p:xfrm>
          <a:off x="7613015" y="3196590"/>
          <a:ext cx="374650" cy="511175"/>
        </p:xfrm>
        <a:graphic>
          <a:graphicData uri="http://schemas.openxmlformats.org/presentationml/2006/ole">
            <mc:AlternateContent xmlns:mc="http://schemas.openxmlformats.org/markup-compatibility/2006">
              <mc:Choice xmlns:v="urn:schemas-microsoft-com:vml" Requires="v">
                <p:oleObj spid="_x0000_s83" name="" r:id="rId12" imgW="311150" imgH="413385" progId="Visio.Drawing.15">
                  <p:embed/>
                </p:oleObj>
              </mc:Choice>
              <mc:Fallback>
                <p:oleObj name="" r:id="rId12" imgW="311150" imgH="413385" progId="Visio.Drawing.15">
                  <p:embed/>
                  <p:pic>
                    <p:nvPicPr>
                      <p:cNvPr id="0" name="图片 37"/>
                      <p:cNvPicPr/>
                      <p:nvPr/>
                    </p:nvPicPr>
                    <p:blipFill>
                      <a:blip r:embed="rId4"/>
                      <a:stretch>
                        <a:fillRect/>
                      </a:stretch>
                    </p:blipFill>
                    <p:spPr>
                      <a:xfrm>
                        <a:off x="7613015" y="3196590"/>
                        <a:ext cx="374650" cy="511175"/>
                      </a:xfrm>
                      <a:prstGeom prst="rect">
                        <a:avLst/>
                      </a:prstGeom>
                    </p:spPr>
                  </p:pic>
                </p:oleObj>
              </mc:Fallback>
            </mc:AlternateContent>
          </a:graphicData>
        </a:graphic>
      </p:graphicFrame>
      <p:graphicFrame>
        <p:nvGraphicFramePr>
          <p:cNvPr id="84" name="对象 83"/>
          <p:cNvGraphicFramePr/>
          <p:nvPr/>
        </p:nvGraphicFramePr>
        <p:xfrm>
          <a:off x="8383905" y="4652010"/>
          <a:ext cx="374650" cy="511175"/>
        </p:xfrm>
        <a:graphic>
          <a:graphicData uri="http://schemas.openxmlformats.org/presentationml/2006/ole">
            <mc:AlternateContent xmlns:mc="http://schemas.openxmlformats.org/markup-compatibility/2006">
              <mc:Choice xmlns:v="urn:schemas-microsoft-com:vml" Requires="v">
                <p:oleObj spid="_x0000_s85" name="" r:id="rId13" imgW="311150" imgH="413385" progId="Visio.Drawing.15">
                  <p:embed/>
                </p:oleObj>
              </mc:Choice>
              <mc:Fallback>
                <p:oleObj name="" r:id="rId13" imgW="311150" imgH="413385" progId="Visio.Drawing.15">
                  <p:embed/>
                  <p:pic>
                    <p:nvPicPr>
                      <p:cNvPr id="0" name="图片 41"/>
                      <p:cNvPicPr/>
                      <p:nvPr/>
                    </p:nvPicPr>
                    <p:blipFill>
                      <a:blip r:embed="rId6"/>
                      <a:stretch>
                        <a:fillRect/>
                      </a:stretch>
                    </p:blipFill>
                    <p:spPr>
                      <a:xfrm>
                        <a:off x="8383905" y="4652010"/>
                        <a:ext cx="374650" cy="511175"/>
                      </a:xfrm>
                      <a:prstGeom prst="rect">
                        <a:avLst/>
                      </a:prstGeom>
                    </p:spPr>
                  </p:pic>
                </p:oleObj>
              </mc:Fallback>
            </mc:AlternateContent>
          </a:graphicData>
        </a:graphic>
      </p:graphicFrame>
      <p:sp>
        <p:nvSpPr>
          <p:cNvPr id="86" name="文本框 85"/>
          <p:cNvSpPr txBox="1"/>
          <p:nvPr/>
        </p:nvSpPr>
        <p:spPr>
          <a:xfrm>
            <a:off x="7309485" y="5691505"/>
            <a:ext cx="4162425" cy="368300"/>
          </a:xfrm>
          <a:prstGeom prst="rect">
            <a:avLst/>
          </a:prstGeom>
          <a:noFill/>
        </p:spPr>
        <p:txBody>
          <a:bodyPr wrap="square" rtlCol="0">
            <a:spAutoFit/>
          </a:bodyPr>
          <a:p>
            <a:r>
              <a:rPr lang="zh-CN" altLang="en-US"/>
              <a:t>以最近的</a:t>
            </a:r>
            <a:r>
              <a:rPr lang="en-US" altLang="zh-CN"/>
              <a:t>AP</a:t>
            </a:r>
            <a:r>
              <a:rPr lang="zh-CN" altLang="en-US"/>
              <a:t>为选定的用户提供协作接入</a:t>
            </a:r>
            <a:endParaRPr lang="en-US" altLang="zh-CN"/>
          </a:p>
        </p:txBody>
      </p:sp>
      <p:cxnSp>
        <p:nvCxnSpPr>
          <p:cNvPr id="87" name="直接箭头连接符 86"/>
          <p:cNvCxnSpPr/>
          <p:nvPr/>
        </p:nvCxnSpPr>
        <p:spPr>
          <a:xfrm flipV="1">
            <a:off x="7921625" y="4164330"/>
            <a:ext cx="892175" cy="2209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a:endCxn id="73" idx="3"/>
          </p:cNvCxnSpPr>
          <p:nvPr/>
        </p:nvCxnSpPr>
        <p:spPr>
          <a:xfrm>
            <a:off x="7921625" y="3335020"/>
            <a:ext cx="321945" cy="90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0" name="直接箭头连接符 89"/>
          <p:cNvCxnSpPr>
            <a:stCxn id="80" idx="2"/>
            <a:endCxn id="73" idx="7"/>
          </p:cNvCxnSpPr>
          <p:nvPr/>
        </p:nvCxnSpPr>
        <p:spPr>
          <a:xfrm flipH="1">
            <a:off x="8455660" y="3069590"/>
            <a:ext cx="387985" cy="1435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a:endCxn id="74" idx="4"/>
          </p:cNvCxnSpPr>
          <p:nvPr/>
        </p:nvCxnSpPr>
        <p:spPr>
          <a:xfrm flipV="1">
            <a:off x="8743950" y="4244975"/>
            <a:ext cx="208915" cy="526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6" name="直接箭头连接符 95"/>
          <p:cNvCxnSpPr>
            <a:endCxn id="75" idx="7"/>
          </p:cNvCxnSpPr>
          <p:nvPr/>
        </p:nvCxnSpPr>
        <p:spPr>
          <a:xfrm flipH="1">
            <a:off x="9895840" y="3683000"/>
            <a:ext cx="170815" cy="509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2" name="文本框 101"/>
          <p:cNvSpPr txBox="1"/>
          <p:nvPr/>
        </p:nvSpPr>
        <p:spPr>
          <a:xfrm>
            <a:off x="8199755" y="5323205"/>
            <a:ext cx="1590040" cy="368300"/>
          </a:xfrm>
          <a:prstGeom prst="rect">
            <a:avLst/>
          </a:prstGeom>
          <a:noFill/>
        </p:spPr>
        <p:txBody>
          <a:bodyPr wrap="square" rtlCol="0">
            <a:spAutoFit/>
          </a:bodyPr>
          <a:p>
            <a:r>
              <a:rPr lang="en-US" altLang="zh-CN">
                <a:sym typeface="+mn-ea"/>
              </a:rPr>
              <a:t>UC mMIMO</a:t>
            </a:r>
            <a:endParaRPr lang="en-US" altLang="zh-CN"/>
          </a:p>
        </p:txBody>
      </p:sp>
      <p:cxnSp>
        <p:nvCxnSpPr>
          <p:cNvPr id="103" name="直接箭头连接符 102"/>
          <p:cNvCxnSpPr>
            <a:endCxn id="19" idx="0"/>
          </p:cNvCxnSpPr>
          <p:nvPr/>
        </p:nvCxnSpPr>
        <p:spPr>
          <a:xfrm>
            <a:off x="2337435" y="3056890"/>
            <a:ext cx="852170" cy="1092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5" name="椭圆 104"/>
          <p:cNvSpPr/>
          <p:nvPr/>
        </p:nvSpPr>
        <p:spPr>
          <a:xfrm>
            <a:off x="7423785" y="2108835"/>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6" name="椭圆 105"/>
          <p:cNvSpPr/>
          <p:nvPr/>
        </p:nvSpPr>
        <p:spPr>
          <a:xfrm>
            <a:off x="9171305" y="3169285"/>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8" name="椭圆 107"/>
          <p:cNvSpPr/>
          <p:nvPr/>
        </p:nvSpPr>
        <p:spPr>
          <a:xfrm>
            <a:off x="7611745" y="3703320"/>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9" name="椭圆 108"/>
          <p:cNvSpPr/>
          <p:nvPr/>
        </p:nvSpPr>
        <p:spPr>
          <a:xfrm>
            <a:off x="9998710" y="2038985"/>
            <a:ext cx="789940" cy="80772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0" name="文本框 109"/>
          <p:cNvSpPr txBox="1"/>
          <p:nvPr/>
        </p:nvSpPr>
        <p:spPr>
          <a:xfrm>
            <a:off x="10788650" y="2233930"/>
            <a:ext cx="1044575" cy="563880"/>
          </a:xfrm>
          <a:prstGeom prst="rect">
            <a:avLst/>
          </a:prstGeom>
          <a:noFill/>
        </p:spPr>
        <p:txBody>
          <a:bodyPr wrap="square" rtlCol="0">
            <a:noAutofit/>
          </a:bodyPr>
          <a:p>
            <a:r>
              <a:rPr lang="zh-CN" altLang="en-US" sz="1200"/>
              <a:t>选择服务</a:t>
            </a:r>
            <a:r>
              <a:rPr lang="en-US" altLang="zh-CN" sz="1200"/>
              <a:t>AP</a:t>
            </a:r>
            <a:r>
              <a:rPr lang="zh-CN" altLang="en-US" sz="1200"/>
              <a:t>范围</a:t>
            </a:r>
            <a:endParaRPr lang="zh-CN" altLang="en-US" sz="1200"/>
          </a:p>
        </p:txBody>
      </p:sp>
      <p:sp>
        <p:nvSpPr>
          <p:cNvPr id="111" name="矩形 110"/>
          <p:cNvSpPr/>
          <p:nvPr/>
        </p:nvSpPr>
        <p:spPr>
          <a:xfrm>
            <a:off x="9939655" y="1868805"/>
            <a:ext cx="2057400" cy="112014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UC(User Centric) mMIMO空地融合网络架构</a:t>
            </a:r>
            <a:endParaRPr lang="zh-CN">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场景模型</a:t>
            </a:r>
            <a:endParaRPr lang="zh-CN" altLang="en-US" b="1">
              <a:solidFill>
                <a:srgbClr val="FF0000"/>
              </a:solidFill>
            </a:endParaRPr>
          </a:p>
        </p:txBody>
      </p:sp>
      <p:pic>
        <p:nvPicPr>
          <p:cNvPr id="12" name="图片 11"/>
          <p:cNvPicPr>
            <a:picLocks noChangeAspect="1"/>
          </p:cNvPicPr>
          <p:nvPr/>
        </p:nvPicPr>
        <p:blipFill>
          <a:blip r:embed="rId1"/>
          <a:stretch>
            <a:fillRect/>
          </a:stretch>
        </p:blipFill>
        <p:spPr>
          <a:xfrm>
            <a:off x="259715" y="1363980"/>
            <a:ext cx="6988810" cy="1355725"/>
          </a:xfrm>
          <a:prstGeom prst="rect">
            <a:avLst/>
          </a:prstGeom>
        </p:spPr>
      </p:pic>
      <p:graphicFrame>
        <p:nvGraphicFramePr>
          <p:cNvPr id="2" name="对象 -2147482611"/>
          <p:cNvGraphicFramePr/>
          <p:nvPr/>
        </p:nvGraphicFramePr>
        <p:xfrm>
          <a:off x="1460500" y="2891790"/>
          <a:ext cx="6812915" cy="3683635"/>
        </p:xfrm>
        <a:graphic>
          <a:graphicData uri="http://schemas.openxmlformats.org/presentationml/2006/ole">
            <mc:AlternateContent xmlns:mc="http://schemas.openxmlformats.org/markup-compatibility/2006">
              <mc:Choice xmlns:v="urn:schemas-microsoft-com:vml" Requires="v">
                <p:oleObj spid="_x0000_s3076" name="" r:id="rId2" imgW="8496935" imgH="4440555" progId="Visio.Drawing.15">
                  <p:embed/>
                </p:oleObj>
              </mc:Choice>
              <mc:Fallback>
                <p:oleObj name="" r:id="rId2" imgW="8496935" imgH="4440555" progId="Visio.Drawing.15">
                  <p:embed/>
                  <p:pic>
                    <p:nvPicPr>
                      <p:cNvPr id="0" name="图片 3075"/>
                      <p:cNvPicPr/>
                      <p:nvPr/>
                    </p:nvPicPr>
                    <p:blipFill>
                      <a:blip r:embed="rId3"/>
                      <a:stretch>
                        <a:fillRect/>
                      </a:stretch>
                    </p:blipFill>
                    <p:spPr>
                      <a:xfrm>
                        <a:off x="1460500" y="2891790"/>
                        <a:ext cx="6812915" cy="3683635"/>
                      </a:xfrm>
                      <a:prstGeom prst="rect">
                        <a:avLst/>
                      </a:prstGeom>
                      <a:noFill/>
                      <a:ln w="38100">
                        <a:noFill/>
                        <a:miter/>
                      </a:ln>
                    </p:spPr>
                  </p:pic>
                </p:oleObj>
              </mc:Fallback>
            </mc:AlternateContent>
          </a:graphicData>
        </a:graphic>
      </p:graphicFrame>
      <p:graphicFrame>
        <p:nvGraphicFramePr>
          <p:cNvPr id="23" name="对象 22"/>
          <p:cNvGraphicFramePr/>
          <p:nvPr/>
        </p:nvGraphicFramePr>
        <p:xfrm>
          <a:off x="9175115" y="4293235"/>
          <a:ext cx="2179955" cy="2466340"/>
        </p:xfrm>
        <a:graphic>
          <a:graphicData uri="http://schemas.openxmlformats.org/presentationml/2006/ole">
            <mc:AlternateContent xmlns:mc="http://schemas.openxmlformats.org/markup-compatibility/2006">
              <mc:Choice xmlns:v="urn:schemas-microsoft-com:vml" Requires="v">
                <p:oleObj spid="_x0000_s24" name="" r:id="rId4" imgW="1692910" imgH="1911350" progId="Visio.Drawing.15">
                  <p:embed/>
                </p:oleObj>
              </mc:Choice>
              <mc:Fallback>
                <p:oleObj name="" r:id="rId4" imgW="1692910" imgH="1911350" progId="Visio.Drawing.15">
                  <p:embed/>
                  <p:pic>
                    <p:nvPicPr>
                      <p:cNvPr id="0" name="图片 23"/>
                      <p:cNvPicPr/>
                      <p:nvPr/>
                    </p:nvPicPr>
                    <p:blipFill>
                      <a:blip r:embed="rId5"/>
                      <a:stretch>
                        <a:fillRect/>
                      </a:stretch>
                    </p:blipFill>
                    <p:spPr>
                      <a:xfrm>
                        <a:off x="9175115" y="4293235"/>
                        <a:ext cx="2179955" cy="2466340"/>
                      </a:xfrm>
                      <a:prstGeom prst="rect">
                        <a:avLst/>
                      </a:prstGeom>
                    </p:spPr>
                  </p:pic>
                </p:oleObj>
              </mc:Fallback>
            </mc:AlternateContent>
          </a:graphicData>
        </a:graphic>
      </p:graphicFrame>
      <p:pic>
        <p:nvPicPr>
          <p:cNvPr id="49" name="图片 48"/>
          <p:cNvPicPr>
            <a:picLocks noChangeAspect="1"/>
          </p:cNvPicPr>
          <p:nvPr/>
        </p:nvPicPr>
        <p:blipFill>
          <a:blip r:embed="rId6"/>
          <a:stretch>
            <a:fillRect/>
          </a:stretch>
        </p:blipFill>
        <p:spPr>
          <a:xfrm>
            <a:off x="8522335" y="1158875"/>
            <a:ext cx="8578850" cy="1313180"/>
          </a:xfrm>
          <a:prstGeom prst="rect">
            <a:avLst/>
          </a:prstGeom>
        </p:spPr>
      </p:pic>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635" cy="11087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latin typeface="Arial" panose="020B0604020202020204" pitchFamily="34" charset="0"/>
              <a:ea typeface="微软雅黑" panose="020B0503020204020204" charset="-122"/>
              <a:sym typeface="Arial" panose="020B0604020202020204" pitchFamily="34" charset="0"/>
            </a:endParaRPr>
          </a:p>
        </p:txBody>
      </p:sp>
      <p:sp>
        <p:nvSpPr>
          <p:cNvPr id="225" name="文本框 224"/>
          <p:cNvSpPr txBox="1"/>
          <p:nvPr>
            <p:custDataLst>
              <p:tags r:id="rId2"/>
            </p:custDataLst>
          </p:nvPr>
        </p:nvSpPr>
        <p:spPr>
          <a:xfrm>
            <a:off x="1029334" y="2954655"/>
            <a:ext cx="3240000" cy="963295"/>
          </a:xfrm>
          <a:prstGeom prst="rect">
            <a:avLst/>
          </a:prstGeom>
          <a:noFill/>
        </p:spPr>
        <p:txBody>
          <a:bodyPr wrap="square" rtlCol="0">
            <a:normAutofit/>
          </a:bodyPr>
          <a:lstStyle/>
          <a:p>
            <a:pPr algn="just">
              <a:lnSpc>
                <a:spcPct val="150000"/>
              </a:lnSpc>
              <a:spcAft>
                <a:spcPts val="2000"/>
              </a:spcAft>
            </a:pPr>
            <a:r>
              <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研究背景及其意义</a:t>
            </a:r>
            <a:endPar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222" name="文本框 221"/>
          <p:cNvSpPr txBox="1"/>
          <p:nvPr>
            <p:custDataLst>
              <p:tags r:id="rId3"/>
            </p:custDataLst>
          </p:nvPr>
        </p:nvSpPr>
        <p:spPr>
          <a:xfrm>
            <a:off x="1032835" y="2044158"/>
            <a:ext cx="815340" cy="768350"/>
          </a:xfrm>
          <a:prstGeom prst="rect">
            <a:avLst/>
          </a:prstGeom>
          <a:noFill/>
        </p:spPr>
        <p:txBody>
          <a:bodyPr wrap="square" rtlCol="0">
            <a:norm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01</a:t>
            </a:r>
            <a:endPar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8" name="直接连接符 17"/>
          <p:cNvCxnSpPr/>
          <p:nvPr>
            <p:custDataLst>
              <p:tags r:id="rId4"/>
            </p:custDataLst>
          </p:nvPr>
        </p:nvCxnSpPr>
        <p:spPr>
          <a:xfrm rot="10800000">
            <a:off x="1156660" y="2794728"/>
            <a:ext cx="1080135" cy="6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5"/>
            </p:custDataLst>
          </p:nvPr>
        </p:nvSpPr>
        <p:spPr>
          <a:xfrm>
            <a:off x="4691379" y="2920365"/>
            <a:ext cx="3240000" cy="996950"/>
          </a:xfrm>
          <a:prstGeom prst="rect">
            <a:avLst/>
          </a:prstGeom>
          <a:noFill/>
        </p:spPr>
        <p:txBody>
          <a:bodyPr wrap="square" rtlCol="0">
            <a:normAutofit/>
          </a:bodyPr>
          <a:lstStyle/>
          <a:p>
            <a:pPr algn="just">
              <a:lnSpc>
                <a:spcPct val="150000"/>
              </a:lnSpc>
              <a:spcAft>
                <a:spcPts val="2000"/>
              </a:spcAft>
            </a:pPr>
            <a:r>
              <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国内外相关研究工作</a:t>
            </a:r>
            <a:endPar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18" name="文本框 117"/>
          <p:cNvSpPr txBox="1"/>
          <p:nvPr>
            <p:custDataLst>
              <p:tags r:id="rId6"/>
            </p:custDataLst>
          </p:nvPr>
        </p:nvSpPr>
        <p:spPr>
          <a:xfrm>
            <a:off x="4698690" y="2026751"/>
            <a:ext cx="815340" cy="768350"/>
          </a:xfrm>
          <a:prstGeom prst="rect">
            <a:avLst/>
          </a:prstGeom>
          <a:noFill/>
        </p:spPr>
        <p:txBody>
          <a:bodyPr wrap="square" rtlCol="0">
            <a:normAutofit/>
          </a:bodyPr>
          <a:lstStyle/>
          <a:p>
            <a:r>
              <a:rPr lang="en-US" altLang="zh-CN" sz="4400" b="1">
                <a:solidFill>
                  <a:schemeClr val="accent1"/>
                </a:solidFill>
                <a:latin typeface="Arial" panose="020B0604020202020204" pitchFamily="34" charset="0"/>
                <a:ea typeface="微软雅黑" panose="020B0503020204020204" charset="-122"/>
                <a:sym typeface="Arial" panose="020B0604020202020204" pitchFamily="34" charset="0"/>
              </a:rPr>
              <a:t>02</a:t>
            </a:r>
            <a:endParaRPr lang="en-US" altLang="zh-CN" sz="4400" b="1">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19" name="直接连接符 118"/>
          <p:cNvCxnSpPr/>
          <p:nvPr>
            <p:custDataLst>
              <p:tags r:id="rId7"/>
            </p:custDataLst>
          </p:nvPr>
        </p:nvCxnSpPr>
        <p:spPr>
          <a:xfrm rot="10800000">
            <a:off x="4822515" y="2770336"/>
            <a:ext cx="1080135" cy="6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p:cNvSpPr txBox="1"/>
          <p:nvPr>
            <p:custDataLst>
              <p:tags r:id="rId8"/>
            </p:custDataLst>
          </p:nvPr>
        </p:nvSpPr>
        <p:spPr>
          <a:xfrm>
            <a:off x="8442324" y="2945130"/>
            <a:ext cx="3240000" cy="963295"/>
          </a:xfrm>
          <a:prstGeom prst="rect">
            <a:avLst/>
          </a:prstGeom>
          <a:noFill/>
        </p:spPr>
        <p:txBody>
          <a:bodyPr wrap="square" rtlCol="0">
            <a:normAutofit/>
          </a:bodyPr>
          <a:lstStyle/>
          <a:p>
            <a:pPr algn="just">
              <a:lnSpc>
                <a:spcPct val="150000"/>
              </a:lnSpc>
              <a:spcAft>
                <a:spcPts val="2000"/>
              </a:spcAft>
            </a:pPr>
            <a:r>
              <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研究内容及创新点</a:t>
            </a:r>
            <a:endPar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26" name="文本框 125"/>
          <p:cNvSpPr txBox="1"/>
          <p:nvPr>
            <p:custDataLst>
              <p:tags r:id="rId9"/>
            </p:custDataLst>
          </p:nvPr>
        </p:nvSpPr>
        <p:spPr>
          <a:xfrm>
            <a:off x="8445825" y="2044158"/>
            <a:ext cx="815340" cy="768350"/>
          </a:xfrm>
          <a:prstGeom prst="rect">
            <a:avLst/>
          </a:prstGeom>
          <a:noFill/>
        </p:spPr>
        <p:txBody>
          <a:bodyPr wrap="square" rtlCol="0">
            <a:norm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03</a:t>
            </a:r>
            <a:endPar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27" name="直接连接符 126"/>
          <p:cNvCxnSpPr/>
          <p:nvPr>
            <p:custDataLst>
              <p:tags r:id="rId10"/>
            </p:custDataLst>
          </p:nvPr>
        </p:nvCxnSpPr>
        <p:spPr>
          <a:xfrm rot="10800000">
            <a:off x="8569650" y="2785203"/>
            <a:ext cx="1080135" cy="6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0" name="文本框 129"/>
          <p:cNvSpPr txBox="1"/>
          <p:nvPr>
            <p:custDataLst>
              <p:tags r:id="rId11"/>
            </p:custDataLst>
          </p:nvPr>
        </p:nvSpPr>
        <p:spPr>
          <a:xfrm>
            <a:off x="1032835" y="4297511"/>
            <a:ext cx="815340" cy="768350"/>
          </a:xfrm>
          <a:prstGeom prst="rect">
            <a:avLst/>
          </a:prstGeom>
          <a:noFill/>
        </p:spPr>
        <p:txBody>
          <a:bodyPr wrap="square" rtlCol="0">
            <a:normAutofit/>
          </a:bodyPr>
          <a:lstStyle/>
          <a:p>
            <a:r>
              <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rPr>
              <a:t>04</a:t>
            </a:r>
            <a:endParaRPr lang="en-US" altLang="zh-CN" sz="44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cxnSp>
        <p:nvCxnSpPr>
          <p:cNvPr id="131" name="直接连接符 130"/>
          <p:cNvCxnSpPr/>
          <p:nvPr>
            <p:custDataLst>
              <p:tags r:id="rId12"/>
            </p:custDataLst>
          </p:nvPr>
        </p:nvCxnSpPr>
        <p:spPr>
          <a:xfrm rot="10800000">
            <a:off x="1156660" y="5048081"/>
            <a:ext cx="1080135" cy="63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13"/>
            </p:custDataLst>
          </p:nvPr>
        </p:nvSpPr>
        <p:spPr>
          <a:xfrm>
            <a:off x="755650" y="696595"/>
            <a:ext cx="1880235" cy="695325"/>
          </a:xfrm>
          <a:prstGeom prst="rect">
            <a:avLst/>
          </a:prstGeom>
          <a:solidFill>
            <a:schemeClr val="accent1"/>
          </a:solidFill>
          <a:ln>
            <a:noFill/>
          </a:ln>
          <a:effectLst/>
        </p:spPr>
        <p:txBody>
          <a:bodyPr vert="horz" wrap="square" lIns="91440" tIns="45720" rIns="91440" bIns="45720" rtlCol="0" anchor="ctr" anchorCtr="1">
            <a:normAutofit/>
          </a:bodyPr>
          <a:lstStyle/>
          <a:p>
            <a:pPr algn="ctr"/>
            <a:r>
              <a:rPr lang="zh-CN" altLang="en-US" sz="3200" b="1" spc="800" dirty="0">
                <a:ln>
                  <a:noFill/>
                </a:ln>
                <a:solidFill>
                  <a:schemeClr val="bg1"/>
                </a:solidFill>
                <a:uFillTx/>
                <a:latin typeface="Arial" panose="020B0604020202020204" pitchFamily="34" charset="0"/>
                <a:ea typeface="微软雅黑" panose="020B0503020204020204" charset="-122"/>
                <a:cs typeface="+mj-lt"/>
                <a:sym typeface="Arial" panose="020B0604020202020204" pitchFamily="34" charset="0"/>
              </a:rPr>
              <a:t>目录</a:t>
            </a:r>
            <a:endParaRPr lang="zh-CN" altLang="en-US" sz="3200" b="1" spc="800" dirty="0">
              <a:ln>
                <a:noFill/>
              </a:ln>
              <a:solidFill>
                <a:schemeClr val="bg1"/>
              </a:solidFill>
              <a:uFillTx/>
              <a:latin typeface="Arial" panose="020B0604020202020204" pitchFamily="34" charset="0"/>
              <a:ea typeface="微软雅黑" panose="020B0503020204020204" charset="-122"/>
              <a:cs typeface="+mj-lt"/>
              <a:sym typeface="Arial" panose="020B0604020202020204" pitchFamily="34" charset="0"/>
            </a:endParaRPr>
          </a:p>
        </p:txBody>
      </p:sp>
      <p:sp>
        <p:nvSpPr>
          <p:cNvPr id="5" name="文本框 4"/>
          <p:cNvSpPr txBox="1"/>
          <p:nvPr>
            <p:custDataLst>
              <p:tags r:id="rId14"/>
            </p:custDataLst>
          </p:nvPr>
        </p:nvSpPr>
        <p:spPr>
          <a:xfrm>
            <a:off x="1148714" y="5325110"/>
            <a:ext cx="3240000" cy="996950"/>
          </a:xfrm>
          <a:prstGeom prst="rect">
            <a:avLst/>
          </a:prstGeom>
          <a:noFill/>
        </p:spPr>
        <p:txBody>
          <a:bodyPr wrap="square" rtlCol="0">
            <a:normAutofit/>
          </a:bodyPr>
          <a:lstStyle/>
          <a:p>
            <a:pPr algn="just">
              <a:lnSpc>
                <a:spcPct val="150000"/>
              </a:lnSpc>
              <a:spcAft>
                <a:spcPts val="2000"/>
              </a:spcAft>
            </a:pPr>
            <a:r>
              <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rPr>
              <a:t>论文主要工作</a:t>
            </a:r>
            <a:endParaRPr lang="zh-CN" altLang="en-US" dirty="0">
              <a:solidFill>
                <a:schemeClr val="tx1">
                  <a:lumMod val="75000"/>
                  <a:lumOff val="25000"/>
                </a:schemeClr>
              </a:solidFill>
              <a:uFillTx/>
              <a:latin typeface="Arial" panose="020B0604020202020204" pitchFamily="34" charset="0"/>
              <a:ea typeface="微软雅黑" panose="020B0503020204020204" charset="-122"/>
              <a:sym typeface="Arial" panose="020B0604020202020204" pitchFamily="34" charset="0"/>
            </a:endParaRPr>
          </a:p>
        </p:txBody>
      </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文本框 4"/>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信道模型</a:t>
            </a:r>
            <a:endParaRPr lang="zh-CN">
              <a:sym typeface="+mn-ea"/>
            </a:endParaRPr>
          </a:p>
        </p:txBody>
      </p:sp>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信道模型</a:t>
            </a:r>
            <a:endParaRPr lang="zh-CN" altLang="en-US" b="1">
              <a:solidFill>
                <a:srgbClr val="FF0000"/>
              </a:solidFill>
            </a:endParaRPr>
          </a:p>
        </p:txBody>
      </p:sp>
      <p:pic>
        <p:nvPicPr>
          <p:cNvPr id="14" name="图片 13"/>
          <p:cNvPicPr>
            <a:picLocks noChangeAspect="1"/>
          </p:cNvPicPr>
          <p:nvPr/>
        </p:nvPicPr>
        <p:blipFill>
          <a:blip r:embed="rId1"/>
          <a:stretch>
            <a:fillRect/>
          </a:stretch>
        </p:blipFill>
        <p:spPr>
          <a:xfrm>
            <a:off x="363220" y="2033905"/>
            <a:ext cx="7882890" cy="446405"/>
          </a:xfrm>
          <a:prstGeom prst="rect">
            <a:avLst/>
          </a:prstGeom>
        </p:spPr>
      </p:pic>
      <p:graphicFrame>
        <p:nvGraphicFramePr>
          <p:cNvPr id="1073742850" name="对象 1073742849"/>
          <p:cNvGraphicFramePr>
            <a:graphicFrameLocks noChangeAspect="1"/>
          </p:cNvGraphicFramePr>
          <p:nvPr/>
        </p:nvGraphicFramePr>
        <p:xfrm>
          <a:off x="3588385" y="2480310"/>
          <a:ext cx="4006215" cy="876935"/>
        </p:xfrm>
        <a:graphic>
          <a:graphicData uri="http://schemas.openxmlformats.org/presentationml/2006/ole">
            <mc:AlternateContent xmlns:mc="http://schemas.openxmlformats.org/markup-compatibility/2006">
              <mc:Choice xmlns:v="urn:schemas-microsoft-com:vml" Requires="v">
                <p:oleObj spid="_x0000_s15" name="" r:id="rId2" imgW="2387600" imgH="508000" progId="Equation.DSMT4">
                  <p:embed/>
                </p:oleObj>
              </mc:Choice>
              <mc:Fallback>
                <p:oleObj name="" r:id="rId2" imgW="2387600" imgH="508000" progId="Equation.DSMT4">
                  <p:embed/>
                  <p:pic>
                    <p:nvPicPr>
                      <p:cNvPr id="0" name="图片 14"/>
                      <p:cNvPicPr/>
                      <p:nvPr/>
                    </p:nvPicPr>
                    <p:blipFill>
                      <a:blip r:embed="rId3"/>
                      <a:stretch>
                        <a:fillRect/>
                      </a:stretch>
                    </p:blipFill>
                    <p:spPr>
                      <a:xfrm>
                        <a:off x="3588385" y="2480310"/>
                        <a:ext cx="4006215" cy="876935"/>
                      </a:xfrm>
                      <a:prstGeom prst="rect">
                        <a:avLst/>
                      </a:prstGeom>
                      <a:noFill/>
                      <a:ln w="38100">
                        <a:noFill/>
                        <a:miter/>
                      </a:ln>
                    </p:spPr>
                  </p:pic>
                </p:oleObj>
              </mc:Fallback>
            </mc:AlternateContent>
          </a:graphicData>
        </a:graphic>
      </p:graphicFrame>
      <p:sp>
        <p:nvSpPr>
          <p:cNvPr id="16" name="文本框 15"/>
          <p:cNvSpPr txBox="1"/>
          <p:nvPr/>
        </p:nvSpPr>
        <p:spPr>
          <a:xfrm>
            <a:off x="259715" y="1388745"/>
            <a:ext cx="11598910" cy="645160"/>
          </a:xfrm>
          <a:prstGeom prst="rect">
            <a:avLst/>
          </a:prstGeom>
          <a:noFill/>
        </p:spPr>
        <p:txBody>
          <a:bodyPr wrap="square" rtlCol="0" anchor="t">
            <a:spAutoFit/>
          </a:bodyPr>
          <a:p>
            <a:r>
              <a:rPr lang="en-US" dirty="0">
                <a:sym typeface="+mn-ea"/>
              </a:rPr>
              <a:t>  </a:t>
            </a:r>
            <a:r>
              <a:rPr dirty="0">
                <a:sym typeface="+mn-ea"/>
              </a:rPr>
              <a:t>假设所有地面AP与空中AP均装备了</a:t>
            </a:r>
            <a:r>
              <a:rPr lang="en-US" dirty="0">
                <a:sym typeface="+mn-ea"/>
              </a:rPr>
              <a:t>L</a:t>
            </a:r>
            <a:r>
              <a:rPr dirty="0">
                <a:sym typeface="+mn-ea"/>
              </a:rPr>
              <a:t>个全向天线，而所有地面用户设备则仅配备单天线。空中AP和地面AP分别通过光纤和更高频段的无线链路连接至CPU，形成回程链路。</a:t>
            </a:r>
            <a:endParaRPr dirty="0">
              <a:sym typeface="+mn-ea"/>
            </a:endParaRPr>
          </a:p>
        </p:txBody>
      </p:sp>
      <p:pic>
        <p:nvPicPr>
          <p:cNvPr id="30" name="图片 29"/>
          <p:cNvPicPr>
            <a:picLocks noChangeAspect="1"/>
          </p:cNvPicPr>
          <p:nvPr/>
        </p:nvPicPr>
        <p:blipFill>
          <a:blip r:embed="rId4"/>
          <a:stretch>
            <a:fillRect/>
          </a:stretch>
        </p:blipFill>
        <p:spPr>
          <a:xfrm>
            <a:off x="523875" y="3416935"/>
            <a:ext cx="7227570" cy="548640"/>
          </a:xfrm>
          <a:prstGeom prst="rect">
            <a:avLst/>
          </a:prstGeom>
        </p:spPr>
      </p:pic>
      <p:pic>
        <p:nvPicPr>
          <p:cNvPr id="35" name="图片 34"/>
          <p:cNvPicPr>
            <a:picLocks noChangeAspect="1"/>
          </p:cNvPicPr>
          <p:nvPr/>
        </p:nvPicPr>
        <p:blipFill>
          <a:blip r:embed="rId5"/>
          <a:stretch>
            <a:fillRect/>
          </a:stretch>
        </p:blipFill>
        <p:spPr>
          <a:xfrm>
            <a:off x="6080125" y="3428365"/>
            <a:ext cx="7235825" cy="549275"/>
          </a:xfrm>
          <a:prstGeom prst="rect">
            <a:avLst/>
          </a:prstGeom>
        </p:spPr>
      </p:pic>
      <p:pic>
        <p:nvPicPr>
          <p:cNvPr id="42" name="图片 41"/>
          <p:cNvPicPr>
            <a:picLocks noChangeAspect="1"/>
          </p:cNvPicPr>
          <p:nvPr/>
        </p:nvPicPr>
        <p:blipFill>
          <a:blip r:embed="rId6"/>
          <a:stretch>
            <a:fillRect/>
          </a:stretch>
        </p:blipFill>
        <p:spPr>
          <a:xfrm>
            <a:off x="10202545" y="3428365"/>
            <a:ext cx="6323330" cy="480060"/>
          </a:xfrm>
          <a:prstGeom prst="rect">
            <a:avLst/>
          </a:prstGeom>
        </p:spPr>
      </p:pic>
      <p:pic>
        <p:nvPicPr>
          <p:cNvPr id="45" name="图片 44"/>
          <p:cNvPicPr>
            <a:picLocks noChangeAspect="1"/>
          </p:cNvPicPr>
          <p:nvPr/>
        </p:nvPicPr>
        <p:blipFill>
          <a:blip r:embed="rId7"/>
          <a:stretch>
            <a:fillRect/>
          </a:stretch>
        </p:blipFill>
        <p:spPr>
          <a:xfrm>
            <a:off x="-97155" y="3803650"/>
            <a:ext cx="6803390" cy="335915"/>
          </a:xfrm>
          <a:prstGeom prst="rect">
            <a:avLst/>
          </a:prstGeom>
        </p:spPr>
      </p:pic>
      <p:pic>
        <p:nvPicPr>
          <p:cNvPr id="47" name="图片 46"/>
          <p:cNvPicPr>
            <a:picLocks noChangeAspect="1"/>
          </p:cNvPicPr>
          <p:nvPr/>
        </p:nvPicPr>
        <p:blipFill>
          <a:blip r:embed="rId8"/>
          <a:stretch>
            <a:fillRect/>
          </a:stretch>
        </p:blipFill>
        <p:spPr>
          <a:xfrm>
            <a:off x="11524615" y="3383280"/>
            <a:ext cx="6910705" cy="525145"/>
          </a:xfrm>
          <a:prstGeom prst="rect">
            <a:avLst/>
          </a:prstGeom>
        </p:spPr>
      </p:pic>
      <p:pic>
        <p:nvPicPr>
          <p:cNvPr id="68" name="图片 67"/>
          <p:cNvPicPr>
            <a:picLocks noChangeAspect="1"/>
          </p:cNvPicPr>
          <p:nvPr/>
        </p:nvPicPr>
        <p:blipFill>
          <a:blip r:embed="rId9"/>
          <a:stretch>
            <a:fillRect/>
          </a:stretch>
        </p:blipFill>
        <p:spPr>
          <a:xfrm>
            <a:off x="485775" y="4139565"/>
            <a:ext cx="7185025" cy="545465"/>
          </a:xfrm>
          <a:prstGeom prst="rect">
            <a:avLst/>
          </a:prstGeom>
        </p:spPr>
      </p:pic>
      <p:pic>
        <p:nvPicPr>
          <p:cNvPr id="70" name="图片 69"/>
          <p:cNvPicPr>
            <a:picLocks noChangeAspect="1"/>
          </p:cNvPicPr>
          <p:nvPr/>
        </p:nvPicPr>
        <p:blipFill>
          <a:blip r:embed="rId10"/>
          <a:stretch>
            <a:fillRect/>
          </a:stretch>
        </p:blipFill>
        <p:spPr>
          <a:xfrm>
            <a:off x="7096125" y="4106545"/>
            <a:ext cx="7369175" cy="559435"/>
          </a:xfrm>
          <a:prstGeom prst="rect">
            <a:avLst/>
          </a:prstGeom>
        </p:spPr>
      </p:pic>
      <p:sp>
        <p:nvSpPr>
          <p:cNvPr id="71" name="文本框 70"/>
          <p:cNvSpPr txBox="1"/>
          <p:nvPr/>
        </p:nvSpPr>
        <p:spPr>
          <a:xfrm>
            <a:off x="363220" y="6017260"/>
            <a:ext cx="11217910" cy="398780"/>
          </a:xfrm>
          <a:prstGeom prst="rect">
            <a:avLst/>
          </a:prstGeom>
          <a:noFill/>
        </p:spPr>
        <p:txBody>
          <a:bodyPr wrap="square" rtlCol="0">
            <a:spAutoFit/>
          </a:bodyPr>
          <a:p>
            <a:r>
              <a:rPr lang="en-US" altLang="zh-CN" sz="1000"/>
              <a:t>[1]Tentu V, Sharma E, Amudala D N, Et Al. Uav-Enabled Hardware-Impaired Spatially Correlated Cell-Free Massive Mimo Systems: Analysis And Energy Efficiency Optimization[J]. IEEE Transactions On Communications, 2022, 70(4): 2722-2741.</a:t>
            </a:r>
            <a:endParaRPr lang="en-US" altLang="zh-CN" sz="1000"/>
          </a:p>
        </p:txBody>
      </p:sp>
    </p:spTree>
    <p:custDataLst>
      <p:tags r:id="rId11"/>
    </p:custData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通信模型</a:t>
            </a:r>
            <a:endParaRPr lang="zh-CN" altLang="en-US" b="1">
              <a:solidFill>
                <a:srgbClr val="FF0000"/>
              </a:solidFill>
            </a:endParaRPr>
          </a:p>
        </p:txBody>
      </p:sp>
      <p:pic>
        <p:nvPicPr>
          <p:cNvPr id="47" name="图片 46"/>
          <p:cNvPicPr>
            <a:picLocks noChangeAspect="1"/>
          </p:cNvPicPr>
          <p:nvPr/>
        </p:nvPicPr>
        <p:blipFill>
          <a:blip r:embed="rId1"/>
          <a:stretch>
            <a:fillRect/>
          </a:stretch>
        </p:blipFill>
        <p:spPr>
          <a:xfrm>
            <a:off x="11524615" y="3383280"/>
            <a:ext cx="6910705" cy="525145"/>
          </a:xfrm>
          <a:prstGeom prst="rect">
            <a:avLst/>
          </a:prstGeom>
        </p:spPr>
      </p:pic>
      <p:sp>
        <p:nvSpPr>
          <p:cNvPr id="4" name="文本框 3"/>
          <p:cNvSpPr txBox="1"/>
          <p:nvPr/>
        </p:nvSpPr>
        <p:spPr>
          <a:xfrm>
            <a:off x="363220" y="6341110"/>
            <a:ext cx="11217910" cy="245110"/>
          </a:xfrm>
          <a:prstGeom prst="rect">
            <a:avLst/>
          </a:prstGeom>
          <a:noFill/>
        </p:spPr>
        <p:txBody>
          <a:bodyPr wrap="square" rtlCol="0">
            <a:spAutoFit/>
          </a:bodyPr>
          <a:p>
            <a:r>
              <a:rPr lang="en-US" altLang="zh-CN" sz="1000"/>
              <a:t>[1]D’Andrea C, Garcia-Rodriguez A, Geraci G, et al. Analysis of UAV communications in cell-free massive MIMO systems[J]. IEEE Open Journal of the Communications Society, 2020, 1: 133-147.</a:t>
            </a:r>
            <a:endParaRPr lang="en-US" altLang="zh-CN" sz="1000"/>
          </a:p>
        </p:txBody>
      </p:sp>
      <p:sp>
        <p:nvSpPr>
          <p:cNvPr id="7" name="文本框 6"/>
          <p:cNvSpPr txBox="1"/>
          <p:nvPr/>
        </p:nvSpPr>
        <p:spPr>
          <a:xfrm>
            <a:off x="259715" y="48133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a:t>
            </a:r>
            <a:r>
              <a:rPr lang="en-US" altLang="zh-CN">
                <a:sym typeface="+mn-ea"/>
              </a:rPr>
              <a:t>1</a:t>
            </a:r>
            <a:r>
              <a:rPr lang="zh-CN">
                <a:sym typeface="+mn-ea"/>
              </a:rPr>
              <a:t>）上行训练阶段</a:t>
            </a:r>
            <a:endParaRPr lang="zh-CN">
              <a:sym typeface="+mn-ea"/>
            </a:endParaRPr>
          </a:p>
        </p:txBody>
      </p:sp>
      <p:pic>
        <p:nvPicPr>
          <p:cNvPr id="10" name="图片 9"/>
          <p:cNvPicPr>
            <a:picLocks noChangeAspect="1"/>
          </p:cNvPicPr>
          <p:nvPr/>
        </p:nvPicPr>
        <p:blipFill>
          <a:blip r:embed="rId2"/>
          <a:stretch>
            <a:fillRect/>
          </a:stretch>
        </p:blipFill>
        <p:spPr>
          <a:xfrm>
            <a:off x="107315" y="977265"/>
            <a:ext cx="12059285" cy="4947285"/>
          </a:xfrm>
          <a:prstGeom prst="rect">
            <a:avLst/>
          </a:prstGeom>
        </p:spPr>
      </p:pic>
    </p:spTree>
    <p:custDataLst>
      <p:tags r:id="rId3"/>
    </p:custData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通信模型</a:t>
            </a:r>
            <a:endParaRPr lang="zh-CN" altLang="en-US" b="1">
              <a:solidFill>
                <a:srgbClr val="FF0000"/>
              </a:solidFill>
            </a:endParaRPr>
          </a:p>
        </p:txBody>
      </p:sp>
      <p:pic>
        <p:nvPicPr>
          <p:cNvPr id="47" name="图片 46"/>
          <p:cNvPicPr>
            <a:picLocks noChangeAspect="1"/>
          </p:cNvPicPr>
          <p:nvPr/>
        </p:nvPicPr>
        <p:blipFill>
          <a:blip r:embed="rId1"/>
          <a:stretch>
            <a:fillRect/>
          </a:stretch>
        </p:blipFill>
        <p:spPr>
          <a:xfrm>
            <a:off x="11524615" y="3383280"/>
            <a:ext cx="6910705" cy="525145"/>
          </a:xfrm>
          <a:prstGeom prst="rect">
            <a:avLst/>
          </a:prstGeom>
        </p:spPr>
      </p:pic>
      <p:pic>
        <p:nvPicPr>
          <p:cNvPr id="12" name="图片 11"/>
          <p:cNvPicPr>
            <a:picLocks noChangeAspect="1"/>
          </p:cNvPicPr>
          <p:nvPr/>
        </p:nvPicPr>
        <p:blipFill>
          <a:blip r:embed="rId2"/>
          <a:stretch>
            <a:fillRect/>
          </a:stretch>
        </p:blipFill>
        <p:spPr>
          <a:xfrm>
            <a:off x="63500" y="944880"/>
            <a:ext cx="12128500" cy="4318000"/>
          </a:xfrm>
          <a:prstGeom prst="rect">
            <a:avLst/>
          </a:prstGeom>
        </p:spPr>
      </p:pic>
      <p:sp>
        <p:nvSpPr>
          <p:cNvPr id="14" name="文本框 13"/>
          <p:cNvSpPr txBox="1"/>
          <p:nvPr/>
        </p:nvSpPr>
        <p:spPr>
          <a:xfrm>
            <a:off x="259715" y="48133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a:t>
            </a:r>
            <a:r>
              <a:rPr lang="en-US" altLang="zh-CN">
                <a:sym typeface="+mn-ea"/>
              </a:rPr>
              <a:t>2</a:t>
            </a:r>
            <a:r>
              <a:rPr lang="zh-CN">
                <a:sym typeface="+mn-ea"/>
              </a:rPr>
              <a:t>）下行数据传输阶段</a:t>
            </a:r>
            <a:endParaRPr lang="zh-CN">
              <a:sym typeface="+mn-ea"/>
            </a:endParaRPr>
          </a:p>
        </p:txBody>
      </p:sp>
    </p:spTree>
    <p:custDataLst>
      <p:tags r:id="rId3"/>
    </p:custData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r="-660" b="1613"/>
          <a:stretch>
            <a:fillRect/>
          </a:stretch>
        </p:blipFill>
        <p:spPr>
          <a:xfrm>
            <a:off x="79375" y="849630"/>
            <a:ext cx="12112625" cy="6003925"/>
          </a:xfrm>
          <a:prstGeom prst="rect">
            <a:avLst/>
          </a:prstGeom>
        </p:spPr>
      </p:pic>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通信模型</a:t>
            </a:r>
            <a:endParaRPr lang="zh-CN" altLang="en-US" b="1">
              <a:solidFill>
                <a:srgbClr val="FF0000"/>
              </a:solidFill>
            </a:endParaRPr>
          </a:p>
        </p:txBody>
      </p:sp>
      <p:sp>
        <p:nvSpPr>
          <p:cNvPr id="7" name="文本框 6"/>
          <p:cNvSpPr txBox="1"/>
          <p:nvPr/>
        </p:nvSpPr>
        <p:spPr>
          <a:xfrm>
            <a:off x="259715" y="48133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a:t>
            </a:r>
            <a:r>
              <a:rPr lang="en-US" altLang="zh-CN">
                <a:sym typeface="+mn-ea"/>
              </a:rPr>
              <a:t>2</a:t>
            </a:r>
            <a:r>
              <a:rPr lang="zh-CN">
                <a:sym typeface="+mn-ea"/>
              </a:rPr>
              <a:t>）下行数据传输阶段</a:t>
            </a:r>
            <a:endParaRPr lang="zh-CN">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4064000" cy="368300"/>
          </a:xfrm>
          <a:prstGeom prst="rect">
            <a:avLst/>
          </a:prstGeom>
          <a:noFill/>
        </p:spPr>
        <p:txBody>
          <a:bodyPr wrap="square" rtlCol="0">
            <a:spAutoFit/>
          </a:bodyPr>
          <a:p>
            <a:r>
              <a:rPr lang="zh-CN" altLang="en-US" b="1">
                <a:solidFill>
                  <a:srgbClr val="FF0000"/>
                </a:solidFill>
              </a:rPr>
              <a:t>通信模型</a:t>
            </a:r>
            <a:endParaRPr lang="zh-CN" altLang="en-US" b="1">
              <a:solidFill>
                <a:srgbClr val="FF0000"/>
              </a:solidFill>
            </a:endParaRPr>
          </a:p>
        </p:txBody>
      </p:sp>
      <p:pic>
        <p:nvPicPr>
          <p:cNvPr id="47" name="图片 46"/>
          <p:cNvPicPr>
            <a:picLocks noChangeAspect="1"/>
          </p:cNvPicPr>
          <p:nvPr/>
        </p:nvPicPr>
        <p:blipFill>
          <a:blip r:embed="rId1"/>
          <a:stretch>
            <a:fillRect/>
          </a:stretch>
        </p:blipFill>
        <p:spPr>
          <a:xfrm>
            <a:off x="11524615" y="3383280"/>
            <a:ext cx="6910705" cy="525145"/>
          </a:xfrm>
          <a:prstGeom prst="rect">
            <a:avLst/>
          </a:prstGeom>
        </p:spPr>
      </p:pic>
      <p:sp>
        <p:nvSpPr>
          <p:cNvPr id="7" name="文本框 6"/>
          <p:cNvSpPr txBox="1"/>
          <p:nvPr/>
        </p:nvSpPr>
        <p:spPr>
          <a:xfrm>
            <a:off x="266065" y="48133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a:sym typeface="+mn-ea"/>
              </a:rPr>
              <a:t>(3) 上行数据传输阶段</a:t>
            </a:r>
            <a:endParaRPr>
              <a:sym typeface="+mn-ea"/>
            </a:endParaRPr>
          </a:p>
        </p:txBody>
      </p:sp>
      <p:pic>
        <p:nvPicPr>
          <p:cNvPr id="2" name="图片 1"/>
          <p:cNvPicPr>
            <a:picLocks noChangeAspect="1"/>
          </p:cNvPicPr>
          <p:nvPr/>
        </p:nvPicPr>
        <p:blipFill>
          <a:blip r:embed="rId2"/>
          <a:stretch>
            <a:fillRect/>
          </a:stretch>
        </p:blipFill>
        <p:spPr>
          <a:xfrm>
            <a:off x="119380" y="849630"/>
            <a:ext cx="11969750" cy="5524500"/>
          </a:xfrm>
          <a:prstGeom prst="rect">
            <a:avLst/>
          </a:prstGeom>
        </p:spPr>
      </p:pic>
    </p:spTree>
    <p:custDataLst>
      <p:tags r:id="rId3"/>
    </p:custData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a:bodyPr>
          <a:lstStyle/>
          <a:p>
            <a:pPr algn="ctr"/>
            <a:r>
              <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rPr>
              <a:t>04</a:t>
            </a:r>
            <a:endPar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endParaRPr>
          </a:p>
        </p:txBody>
      </p:sp>
      <p:sp>
        <p:nvSpPr>
          <p:cNvPr id="6" name="标题 5"/>
          <p:cNvSpPr>
            <a:spLocks noGrp="1"/>
          </p:cNvSpPr>
          <p:nvPr>
            <p:ph type="title"/>
            <p:custDataLst>
              <p:tags r:id="rId2"/>
            </p:custDataLst>
          </p:nvPr>
        </p:nvSpPr>
        <p:spPr>
          <a:xfrm>
            <a:off x="4701540" y="3004002"/>
            <a:ext cx="6243774" cy="922021"/>
          </a:xfrm>
        </p:spPr>
        <p:txBody>
          <a:bodyPr>
            <a:normAutofit/>
          </a:bodyPr>
          <a:lstStyle/>
          <a:p>
            <a:r>
              <a:rPr lang="zh-CN" altLang="en-US">
                <a:solidFill>
                  <a:schemeClr val="accent1"/>
                </a:solidFill>
              </a:rPr>
              <a:t>论文主要工作</a:t>
            </a:r>
            <a:endParaRPr lang="zh-CN" altLang="en-US">
              <a:solidFill>
                <a:schemeClr val="accent1"/>
              </a:solidFill>
            </a:endParaRPr>
          </a:p>
        </p:txBody>
      </p:sp>
      <p:sp>
        <p:nvSpPr>
          <p:cNvPr id="7" name="文本占位符 6"/>
          <p:cNvSpPr>
            <a:spLocks noGrp="1"/>
          </p:cNvSpPr>
          <p:nvPr>
            <p:ph type="body" idx="1"/>
            <p:custDataLst>
              <p:tags r:id="rId3"/>
            </p:custDataLst>
          </p:nvPr>
        </p:nvSpPr>
        <p:spPr>
          <a:xfrm>
            <a:off x="4762500" y="4577701"/>
            <a:ext cx="6243774" cy="1401006"/>
          </a:xfrm>
        </p:spPr>
        <p:txBody>
          <a:bodyPr>
            <a:normAutofit lnSpcReduction="10000"/>
          </a:bodyPr>
          <a:lstStyle/>
          <a:p>
            <a:r>
              <a:rPr lang="en-US" altLang="zh-CN">
                <a:solidFill>
                  <a:schemeClr val="dk1">
                    <a:lumMod val="75000"/>
                    <a:lumOff val="25000"/>
                  </a:schemeClr>
                </a:solidFill>
              </a:rPr>
              <a:t>  </a:t>
            </a:r>
            <a:r>
              <a:rPr>
                <a:solidFill>
                  <a:schemeClr val="dk1">
                    <a:lumMod val="75000"/>
                    <a:lumOff val="25000"/>
                  </a:schemeClr>
                </a:solidFill>
              </a:rPr>
              <a:t>本章节介绍了所面向的场景模型以及所设计的接入模型，在采用的一般性情况假设的前提下针对所面向场景中影响用户服务质量的关键变量制定了优化策略。</a:t>
            </a:r>
            <a:endParaRPr>
              <a:solidFill>
                <a:schemeClr val="dk1">
                  <a:lumMod val="75000"/>
                  <a:lumOff val="25000"/>
                </a:schemeClr>
              </a:solidFill>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场景模型</a:t>
            </a:r>
            <a:endParaRPr lang="zh-CN">
              <a:sym typeface="+mn-ea"/>
            </a:endParaRPr>
          </a:p>
        </p:txBody>
      </p:sp>
      <p:sp>
        <p:nvSpPr>
          <p:cNvPr id="8" name="文本框 7"/>
          <p:cNvSpPr txBox="1"/>
          <p:nvPr/>
        </p:nvSpPr>
        <p:spPr>
          <a:xfrm>
            <a:off x="119380" y="113030"/>
            <a:ext cx="7492365"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rPr>
              <a:t>基于半在线反馈算法的无人机辅助UC mMIMO网络多维资源优化</a:t>
            </a:r>
            <a:endParaRPr lang="zh-CN" altLang="en-US" b="1">
              <a:solidFill>
                <a:srgbClr val="FF0000"/>
              </a:solidFill>
            </a:endParaRPr>
          </a:p>
        </p:txBody>
      </p:sp>
      <p:sp>
        <p:nvSpPr>
          <p:cNvPr id="11" name="文本框 10"/>
          <p:cNvSpPr txBox="1"/>
          <p:nvPr/>
        </p:nvSpPr>
        <p:spPr>
          <a:xfrm>
            <a:off x="119380" y="1151255"/>
            <a:ext cx="11612245" cy="645160"/>
          </a:xfrm>
          <a:prstGeom prst="rect">
            <a:avLst/>
          </a:prstGeom>
          <a:noFill/>
        </p:spPr>
        <p:txBody>
          <a:bodyPr wrap="square" rtlCol="0" anchor="t">
            <a:spAutoFit/>
          </a:bodyPr>
          <a:p>
            <a:r>
              <a:rPr lang="en-US" altLang="zh-CN"/>
              <a:t>  </a:t>
            </a:r>
            <a:r>
              <a:rPr lang="zh-CN"/>
              <a:t>面向热点</a:t>
            </a:r>
            <a:r>
              <a:rPr lang="zh-CN">
                <a:sym typeface="+mn-ea"/>
              </a:rPr>
              <a:t>覆盖</a:t>
            </a:r>
            <a:r>
              <a:rPr lang="zh-CN"/>
              <a:t>场景时，用户活动中心附近存在大量的闲置</a:t>
            </a:r>
            <a:r>
              <a:rPr lang="en-US" altLang="zh-CN"/>
              <a:t>AP</a:t>
            </a:r>
            <a:r>
              <a:rPr lang="zh-CN" altLang="en-US"/>
              <a:t>，受限于信道质量，直接利用这些闲置</a:t>
            </a:r>
            <a:r>
              <a:rPr lang="en-US" altLang="zh-CN"/>
              <a:t>AP</a:t>
            </a:r>
            <a:r>
              <a:rPr lang="zh-CN" altLang="en-US"/>
              <a:t>进行通信频谱效率有限。</a:t>
            </a:r>
            <a:endParaRPr lang="zh-CN" altLang="en-US"/>
          </a:p>
        </p:txBody>
      </p:sp>
      <p:sp>
        <p:nvSpPr>
          <p:cNvPr id="68" name="右箭头 67"/>
          <p:cNvSpPr/>
          <p:nvPr/>
        </p:nvSpPr>
        <p:spPr>
          <a:xfrm>
            <a:off x="5356860" y="3513455"/>
            <a:ext cx="741680" cy="4318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文本框 35"/>
          <p:cNvSpPr txBox="1"/>
          <p:nvPr/>
        </p:nvSpPr>
        <p:spPr>
          <a:xfrm>
            <a:off x="1115695" y="6011545"/>
            <a:ext cx="5106670" cy="368300"/>
          </a:xfrm>
          <a:prstGeom prst="rect">
            <a:avLst/>
          </a:prstGeom>
          <a:noFill/>
        </p:spPr>
        <p:txBody>
          <a:bodyPr wrap="square" rtlCol="0">
            <a:spAutoFit/>
          </a:bodyPr>
          <a:p>
            <a:r>
              <a:rPr lang="zh-CN"/>
              <a:t>存在闲置</a:t>
            </a:r>
            <a:r>
              <a:rPr lang="en-US" altLang="zh-CN"/>
              <a:t>AP</a:t>
            </a:r>
            <a:r>
              <a:rPr lang="zh-CN" altLang="en-US"/>
              <a:t>且直接利用低效</a:t>
            </a:r>
            <a:endParaRPr lang="zh-CN" altLang="en-US"/>
          </a:p>
        </p:txBody>
      </p:sp>
      <p:sp>
        <p:nvSpPr>
          <p:cNvPr id="72" name="文本框 71"/>
          <p:cNvSpPr txBox="1"/>
          <p:nvPr/>
        </p:nvSpPr>
        <p:spPr>
          <a:xfrm>
            <a:off x="4839335" y="4229735"/>
            <a:ext cx="2009140" cy="368300"/>
          </a:xfrm>
          <a:prstGeom prst="rect">
            <a:avLst/>
          </a:prstGeom>
          <a:noFill/>
        </p:spPr>
        <p:txBody>
          <a:bodyPr wrap="square" rtlCol="0">
            <a:spAutoFit/>
          </a:bodyPr>
          <a:p>
            <a:r>
              <a:rPr lang="zh-CN"/>
              <a:t>引入辅助无人机</a:t>
            </a:r>
            <a:endParaRPr lang="zh-CN"/>
          </a:p>
        </p:txBody>
      </p:sp>
      <p:sp>
        <p:nvSpPr>
          <p:cNvPr id="73" name="椭圆 72"/>
          <p:cNvSpPr/>
          <p:nvPr/>
        </p:nvSpPr>
        <p:spPr>
          <a:xfrm>
            <a:off x="8199755" y="322580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椭圆 73"/>
          <p:cNvSpPr/>
          <p:nvPr/>
        </p:nvSpPr>
        <p:spPr>
          <a:xfrm>
            <a:off x="8803005" y="40017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椭圆 74"/>
          <p:cNvSpPr/>
          <p:nvPr/>
        </p:nvSpPr>
        <p:spPr>
          <a:xfrm>
            <a:off x="9639935" y="420560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6" name="对象 75"/>
          <p:cNvGraphicFramePr/>
          <p:nvPr/>
        </p:nvGraphicFramePr>
        <p:xfrm>
          <a:off x="7613015" y="4301490"/>
          <a:ext cx="374650" cy="511175"/>
        </p:xfrm>
        <a:graphic>
          <a:graphicData uri="http://schemas.openxmlformats.org/presentationml/2006/ole">
            <mc:AlternateContent xmlns:mc="http://schemas.openxmlformats.org/markup-compatibility/2006">
              <mc:Choice xmlns:v="urn:schemas-microsoft-com:vml" Requires="v">
                <p:oleObj spid="_x0000_s77" name="" r:id="rId1" imgW="311150" imgH="413385" progId="Visio.Drawing.15">
                  <p:embed/>
                </p:oleObj>
              </mc:Choice>
              <mc:Fallback>
                <p:oleObj name="" r:id="rId1" imgW="311150" imgH="413385" progId="Visio.Drawing.15">
                  <p:embed/>
                  <p:pic>
                    <p:nvPicPr>
                      <p:cNvPr id="0" name="图片 13"/>
                      <p:cNvPicPr/>
                      <p:nvPr/>
                    </p:nvPicPr>
                    <p:blipFill>
                      <a:blip r:embed="rId2"/>
                      <a:stretch>
                        <a:fillRect/>
                      </a:stretch>
                    </p:blipFill>
                    <p:spPr>
                      <a:xfrm>
                        <a:off x="7613015" y="4301490"/>
                        <a:ext cx="374650" cy="511175"/>
                      </a:xfrm>
                      <a:prstGeom prst="rect">
                        <a:avLst/>
                      </a:prstGeom>
                    </p:spPr>
                  </p:pic>
                </p:oleObj>
              </mc:Fallback>
            </mc:AlternateContent>
          </a:graphicData>
        </a:graphic>
      </p:graphicFrame>
      <p:graphicFrame>
        <p:nvGraphicFramePr>
          <p:cNvPr id="78" name="对象 77"/>
          <p:cNvGraphicFramePr/>
          <p:nvPr/>
        </p:nvGraphicFramePr>
        <p:xfrm>
          <a:off x="9874250" y="3225800"/>
          <a:ext cx="374650" cy="511175"/>
        </p:xfrm>
        <a:graphic>
          <a:graphicData uri="http://schemas.openxmlformats.org/presentationml/2006/ole">
            <mc:AlternateContent xmlns:mc="http://schemas.openxmlformats.org/markup-compatibility/2006">
              <mc:Choice xmlns:v="urn:schemas-microsoft-com:vml" Requires="v">
                <p:oleObj spid="_x0000_s79" name="" r:id="rId3" imgW="311150" imgH="413385" progId="Visio.Drawing.15">
                  <p:embed/>
                </p:oleObj>
              </mc:Choice>
              <mc:Fallback>
                <p:oleObj name="" r:id="rId3" imgW="311150" imgH="413385" progId="Visio.Drawing.15">
                  <p:embed/>
                  <p:pic>
                    <p:nvPicPr>
                      <p:cNvPr id="0" name="图片 29"/>
                      <p:cNvPicPr/>
                      <p:nvPr/>
                    </p:nvPicPr>
                    <p:blipFill>
                      <a:blip r:embed="rId4"/>
                      <a:stretch>
                        <a:fillRect/>
                      </a:stretch>
                    </p:blipFill>
                    <p:spPr>
                      <a:xfrm>
                        <a:off x="9874250" y="3225800"/>
                        <a:ext cx="374650" cy="511175"/>
                      </a:xfrm>
                      <a:prstGeom prst="rect">
                        <a:avLst/>
                      </a:prstGeom>
                    </p:spPr>
                  </p:pic>
                </p:oleObj>
              </mc:Fallback>
            </mc:AlternateContent>
          </a:graphicData>
        </a:graphic>
      </p:graphicFrame>
      <p:graphicFrame>
        <p:nvGraphicFramePr>
          <p:cNvPr id="80" name="对象 79"/>
          <p:cNvGraphicFramePr/>
          <p:nvPr/>
        </p:nvGraphicFramePr>
        <p:xfrm>
          <a:off x="8656320" y="2614930"/>
          <a:ext cx="374650" cy="511175"/>
        </p:xfrm>
        <a:graphic>
          <a:graphicData uri="http://schemas.openxmlformats.org/presentationml/2006/ole">
            <mc:AlternateContent xmlns:mc="http://schemas.openxmlformats.org/markup-compatibility/2006">
              <mc:Choice xmlns:v="urn:schemas-microsoft-com:vml" Requires="v">
                <p:oleObj spid="_x0000_s81" name="" r:id="rId5" imgW="311150" imgH="413385" progId="Visio.Drawing.15">
                  <p:embed/>
                </p:oleObj>
              </mc:Choice>
              <mc:Fallback>
                <p:oleObj name="" r:id="rId5" imgW="311150" imgH="413385" progId="Visio.Drawing.15">
                  <p:embed/>
                  <p:pic>
                    <p:nvPicPr>
                      <p:cNvPr id="0" name="图片 31"/>
                      <p:cNvPicPr/>
                      <p:nvPr/>
                    </p:nvPicPr>
                    <p:blipFill>
                      <a:blip r:embed="rId6"/>
                      <a:stretch>
                        <a:fillRect/>
                      </a:stretch>
                    </p:blipFill>
                    <p:spPr>
                      <a:xfrm>
                        <a:off x="8656320" y="2614930"/>
                        <a:ext cx="374650" cy="511175"/>
                      </a:xfrm>
                      <a:prstGeom prst="rect">
                        <a:avLst/>
                      </a:prstGeom>
                    </p:spPr>
                  </p:pic>
                </p:oleObj>
              </mc:Fallback>
            </mc:AlternateContent>
          </a:graphicData>
        </a:graphic>
      </p:graphicFrame>
      <p:graphicFrame>
        <p:nvGraphicFramePr>
          <p:cNvPr id="82" name="对象 81"/>
          <p:cNvGraphicFramePr/>
          <p:nvPr/>
        </p:nvGraphicFramePr>
        <p:xfrm>
          <a:off x="7613015" y="3253105"/>
          <a:ext cx="374650" cy="511175"/>
        </p:xfrm>
        <a:graphic>
          <a:graphicData uri="http://schemas.openxmlformats.org/presentationml/2006/ole">
            <mc:AlternateContent xmlns:mc="http://schemas.openxmlformats.org/markup-compatibility/2006">
              <mc:Choice xmlns:v="urn:schemas-microsoft-com:vml" Requires="v">
                <p:oleObj spid="_x0000_s83" name="" r:id="rId7" imgW="311150" imgH="413385" progId="Visio.Drawing.15">
                  <p:embed/>
                </p:oleObj>
              </mc:Choice>
              <mc:Fallback>
                <p:oleObj name="" r:id="rId7" imgW="311150" imgH="413385" progId="Visio.Drawing.15">
                  <p:embed/>
                  <p:pic>
                    <p:nvPicPr>
                      <p:cNvPr id="0" name="图片 37"/>
                      <p:cNvPicPr/>
                      <p:nvPr/>
                    </p:nvPicPr>
                    <p:blipFill>
                      <a:blip r:embed="rId4"/>
                      <a:stretch>
                        <a:fillRect/>
                      </a:stretch>
                    </p:blipFill>
                    <p:spPr>
                      <a:xfrm>
                        <a:off x="7613015" y="3253105"/>
                        <a:ext cx="374650" cy="511175"/>
                      </a:xfrm>
                      <a:prstGeom prst="rect">
                        <a:avLst/>
                      </a:prstGeom>
                    </p:spPr>
                  </p:pic>
                </p:oleObj>
              </mc:Fallback>
            </mc:AlternateContent>
          </a:graphicData>
        </a:graphic>
      </p:graphicFrame>
      <p:graphicFrame>
        <p:nvGraphicFramePr>
          <p:cNvPr id="84" name="对象 83"/>
          <p:cNvGraphicFramePr/>
          <p:nvPr/>
        </p:nvGraphicFramePr>
        <p:xfrm>
          <a:off x="8383905" y="4708525"/>
          <a:ext cx="374650" cy="511175"/>
        </p:xfrm>
        <a:graphic>
          <a:graphicData uri="http://schemas.openxmlformats.org/presentationml/2006/ole">
            <mc:AlternateContent xmlns:mc="http://schemas.openxmlformats.org/markup-compatibility/2006">
              <mc:Choice xmlns:v="urn:schemas-microsoft-com:vml" Requires="v">
                <p:oleObj spid="_x0000_s85" name="" r:id="rId8" imgW="311150" imgH="413385" progId="Visio.Drawing.15">
                  <p:embed/>
                </p:oleObj>
              </mc:Choice>
              <mc:Fallback>
                <p:oleObj name="" r:id="rId8" imgW="311150" imgH="413385" progId="Visio.Drawing.15">
                  <p:embed/>
                  <p:pic>
                    <p:nvPicPr>
                      <p:cNvPr id="0" name="图片 41"/>
                      <p:cNvPicPr/>
                      <p:nvPr/>
                    </p:nvPicPr>
                    <p:blipFill>
                      <a:blip r:embed="rId6"/>
                      <a:stretch>
                        <a:fillRect/>
                      </a:stretch>
                    </p:blipFill>
                    <p:spPr>
                      <a:xfrm>
                        <a:off x="8383905" y="4708525"/>
                        <a:ext cx="374650" cy="511175"/>
                      </a:xfrm>
                      <a:prstGeom prst="rect">
                        <a:avLst/>
                      </a:prstGeom>
                    </p:spPr>
                  </p:pic>
                </p:oleObj>
              </mc:Fallback>
            </mc:AlternateContent>
          </a:graphicData>
        </a:graphic>
      </p:graphicFrame>
      <p:sp>
        <p:nvSpPr>
          <p:cNvPr id="86" name="文本框 85"/>
          <p:cNvSpPr txBox="1"/>
          <p:nvPr/>
        </p:nvSpPr>
        <p:spPr>
          <a:xfrm>
            <a:off x="7309485" y="6059805"/>
            <a:ext cx="4162425" cy="368300"/>
          </a:xfrm>
          <a:prstGeom prst="rect">
            <a:avLst/>
          </a:prstGeom>
          <a:noFill/>
        </p:spPr>
        <p:txBody>
          <a:bodyPr wrap="square" rtlCol="0">
            <a:spAutoFit/>
          </a:bodyPr>
          <a:p>
            <a:r>
              <a:rPr lang="zh-CN"/>
              <a:t>以类似于转接无人机的方式提供服务</a:t>
            </a:r>
            <a:endParaRPr lang="zh-CN"/>
          </a:p>
        </p:txBody>
      </p:sp>
      <p:cxnSp>
        <p:nvCxnSpPr>
          <p:cNvPr id="87" name="直接箭头连接符 86"/>
          <p:cNvCxnSpPr/>
          <p:nvPr/>
        </p:nvCxnSpPr>
        <p:spPr>
          <a:xfrm flipV="1">
            <a:off x="7921625" y="4220845"/>
            <a:ext cx="892175" cy="2209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a:endCxn id="73" idx="3"/>
          </p:cNvCxnSpPr>
          <p:nvPr/>
        </p:nvCxnSpPr>
        <p:spPr>
          <a:xfrm>
            <a:off x="7921625" y="3391535"/>
            <a:ext cx="321945" cy="90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0" name="直接箭头连接符 89"/>
          <p:cNvCxnSpPr>
            <a:stCxn id="80" idx="2"/>
            <a:endCxn id="73" idx="7"/>
          </p:cNvCxnSpPr>
          <p:nvPr/>
        </p:nvCxnSpPr>
        <p:spPr>
          <a:xfrm flipH="1">
            <a:off x="8455660" y="3126105"/>
            <a:ext cx="387985" cy="1435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a:endCxn id="74" idx="4"/>
          </p:cNvCxnSpPr>
          <p:nvPr/>
        </p:nvCxnSpPr>
        <p:spPr>
          <a:xfrm flipV="1">
            <a:off x="8743950" y="4301490"/>
            <a:ext cx="208915" cy="526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2" name="文本框 101"/>
          <p:cNvSpPr txBox="1"/>
          <p:nvPr/>
        </p:nvSpPr>
        <p:spPr>
          <a:xfrm>
            <a:off x="8199755" y="5379720"/>
            <a:ext cx="1590040" cy="368300"/>
          </a:xfrm>
          <a:prstGeom prst="rect">
            <a:avLst/>
          </a:prstGeom>
          <a:noFill/>
        </p:spPr>
        <p:txBody>
          <a:bodyPr wrap="square" rtlCol="0">
            <a:spAutoFit/>
          </a:bodyPr>
          <a:p>
            <a:r>
              <a:rPr lang="en-US" altLang="zh-CN">
                <a:sym typeface="+mn-ea"/>
              </a:rPr>
              <a:t>UC mMIMO</a:t>
            </a:r>
            <a:endParaRPr lang="en-US" altLang="zh-CN"/>
          </a:p>
        </p:txBody>
      </p:sp>
      <p:sp>
        <p:nvSpPr>
          <p:cNvPr id="105" name="椭圆 104"/>
          <p:cNvSpPr/>
          <p:nvPr/>
        </p:nvSpPr>
        <p:spPr>
          <a:xfrm>
            <a:off x="7423785" y="2165350"/>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8" name="椭圆 107"/>
          <p:cNvSpPr/>
          <p:nvPr/>
        </p:nvSpPr>
        <p:spPr>
          <a:xfrm>
            <a:off x="7611745" y="3759835"/>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椭圆 1"/>
          <p:cNvSpPr/>
          <p:nvPr/>
        </p:nvSpPr>
        <p:spPr>
          <a:xfrm>
            <a:off x="1785620" y="322580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椭圆 2"/>
          <p:cNvSpPr/>
          <p:nvPr/>
        </p:nvSpPr>
        <p:spPr>
          <a:xfrm>
            <a:off x="2388870" y="40017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椭圆 3"/>
          <p:cNvSpPr/>
          <p:nvPr/>
        </p:nvSpPr>
        <p:spPr>
          <a:xfrm>
            <a:off x="3225800" y="420560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6" name="对象 5"/>
          <p:cNvGraphicFramePr/>
          <p:nvPr/>
        </p:nvGraphicFramePr>
        <p:xfrm>
          <a:off x="1198880" y="4301490"/>
          <a:ext cx="374650" cy="511175"/>
        </p:xfrm>
        <a:graphic>
          <a:graphicData uri="http://schemas.openxmlformats.org/presentationml/2006/ole">
            <mc:AlternateContent xmlns:mc="http://schemas.openxmlformats.org/markup-compatibility/2006">
              <mc:Choice xmlns:v="urn:schemas-microsoft-com:vml" Requires="v">
                <p:oleObj spid="_x0000_s7" name="" r:id="rId9" imgW="311150" imgH="413385" progId="Visio.Drawing.15">
                  <p:embed/>
                </p:oleObj>
              </mc:Choice>
              <mc:Fallback>
                <p:oleObj name="" r:id="rId9" imgW="311150" imgH="413385" progId="Visio.Drawing.15">
                  <p:embed/>
                  <p:pic>
                    <p:nvPicPr>
                      <p:cNvPr id="0" name="图片 13"/>
                      <p:cNvPicPr/>
                      <p:nvPr/>
                    </p:nvPicPr>
                    <p:blipFill>
                      <a:blip r:embed="rId2"/>
                      <a:stretch>
                        <a:fillRect/>
                      </a:stretch>
                    </p:blipFill>
                    <p:spPr>
                      <a:xfrm>
                        <a:off x="1198880" y="4301490"/>
                        <a:ext cx="374650" cy="511175"/>
                      </a:xfrm>
                      <a:prstGeom prst="rect">
                        <a:avLst/>
                      </a:prstGeom>
                    </p:spPr>
                  </p:pic>
                </p:oleObj>
              </mc:Fallback>
            </mc:AlternateContent>
          </a:graphicData>
        </a:graphic>
      </p:graphicFrame>
      <p:graphicFrame>
        <p:nvGraphicFramePr>
          <p:cNvPr id="9" name="对象 8"/>
          <p:cNvGraphicFramePr/>
          <p:nvPr/>
        </p:nvGraphicFramePr>
        <p:xfrm>
          <a:off x="3460115" y="3225800"/>
          <a:ext cx="374650" cy="511175"/>
        </p:xfrm>
        <a:graphic>
          <a:graphicData uri="http://schemas.openxmlformats.org/presentationml/2006/ole">
            <mc:AlternateContent xmlns:mc="http://schemas.openxmlformats.org/markup-compatibility/2006">
              <mc:Choice xmlns:v="urn:schemas-microsoft-com:vml" Requires="v">
                <p:oleObj spid="_x0000_s10" name="" r:id="rId10" imgW="311150" imgH="413385" progId="Visio.Drawing.15">
                  <p:embed/>
                </p:oleObj>
              </mc:Choice>
              <mc:Fallback>
                <p:oleObj name="" r:id="rId10" imgW="311150" imgH="413385" progId="Visio.Drawing.15">
                  <p:embed/>
                  <p:pic>
                    <p:nvPicPr>
                      <p:cNvPr id="0" name="图片 29"/>
                      <p:cNvPicPr/>
                      <p:nvPr/>
                    </p:nvPicPr>
                    <p:blipFill>
                      <a:blip r:embed="rId11"/>
                      <a:stretch>
                        <a:fillRect/>
                      </a:stretch>
                    </p:blipFill>
                    <p:spPr>
                      <a:xfrm>
                        <a:off x="3460115" y="3225800"/>
                        <a:ext cx="374650" cy="511175"/>
                      </a:xfrm>
                      <a:prstGeom prst="rect">
                        <a:avLst/>
                      </a:prstGeom>
                    </p:spPr>
                  </p:pic>
                </p:oleObj>
              </mc:Fallback>
            </mc:AlternateContent>
          </a:graphicData>
        </a:graphic>
      </p:graphicFrame>
      <p:graphicFrame>
        <p:nvGraphicFramePr>
          <p:cNvPr id="12" name="对象 11"/>
          <p:cNvGraphicFramePr/>
          <p:nvPr/>
        </p:nvGraphicFramePr>
        <p:xfrm>
          <a:off x="2242185" y="2614930"/>
          <a:ext cx="374650" cy="511175"/>
        </p:xfrm>
        <a:graphic>
          <a:graphicData uri="http://schemas.openxmlformats.org/presentationml/2006/ole">
            <mc:AlternateContent xmlns:mc="http://schemas.openxmlformats.org/markup-compatibility/2006">
              <mc:Choice xmlns:v="urn:schemas-microsoft-com:vml" Requires="v">
                <p:oleObj spid="_x0000_s13" name="" r:id="rId12" imgW="311150" imgH="413385" progId="Visio.Drawing.15">
                  <p:embed/>
                </p:oleObj>
              </mc:Choice>
              <mc:Fallback>
                <p:oleObj name="" r:id="rId12" imgW="311150" imgH="413385" progId="Visio.Drawing.15">
                  <p:embed/>
                  <p:pic>
                    <p:nvPicPr>
                      <p:cNvPr id="0" name="图片 31"/>
                      <p:cNvPicPr/>
                      <p:nvPr/>
                    </p:nvPicPr>
                    <p:blipFill>
                      <a:blip r:embed="rId6"/>
                      <a:stretch>
                        <a:fillRect/>
                      </a:stretch>
                    </p:blipFill>
                    <p:spPr>
                      <a:xfrm>
                        <a:off x="2242185" y="2614930"/>
                        <a:ext cx="374650" cy="511175"/>
                      </a:xfrm>
                      <a:prstGeom prst="rect">
                        <a:avLst/>
                      </a:prstGeom>
                    </p:spPr>
                  </p:pic>
                </p:oleObj>
              </mc:Fallback>
            </mc:AlternateContent>
          </a:graphicData>
        </a:graphic>
      </p:graphicFrame>
      <p:graphicFrame>
        <p:nvGraphicFramePr>
          <p:cNvPr id="14" name="对象 13"/>
          <p:cNvGraphicFramePr/>
          <p:nvPr/>
        </p:nvGraphicFramePr>
        <p:xfrm>
          <a:off x="1198880" y="3253105"/>
          <a:ext cx="374650" cy="511175"/>
        </p:xfrm>
        <a:graphic>
          <a:graphicData uri="http://schemas.openxmlformats.org/presentationml/2006/ole">
            <mc:AlternateContent xmlns:mc="http://schemas.openxmlformats.org/markup-compatibility/2006">
              <mc:Choice xmlns:v="urn:schemas-microsoft-com:vml" Requires="v">
                <p:oleObj spid="_x0000_s16" name="" r:id="rId13" imgW="311150" imgH="413385" progId="Visio.Drawing.15">
                  <p:embed/>
                </p:oleObj>
              </mc:Choice>
              <mc:Fallback>
                <p:oleObj name="" r:id="rId13" imgW="311150" imgH="413385" progId="Visio.Drawing.15">
                  <p:embed/>
                  <p:pic>
                    <p:nvPicPr>
                      <p:cNvPr id="0" name="图片 37"/>
                      <p:cNvPicPr/>
                      <p:nvPr/>
                    </p:nvPicPr>
                    <p:blipFill>
                      <a:blip r:embed="rId4"/>
                      <a:stretch>
                        <a:fillRect/>
                      </a:stretch>
                    </p:blipFill>
                    <p:spPr>
                      <a:xfrm>
                        <a:off x="1198880" y="3253105"/>
                        <a:ext cx="374650" cy="511175"/>
                      </a:xfrm>
                      <a:prstGeom prst="rect">
                        <a:avLst/>
                      </a:prstGeom>
                    </p:spPr>
                  </p:pic>
                </p:oleObj>
              </mc:Fallback>
            </mc:AlternateContent>
          </a:graphicData>
        </a:graphic>
      </p:graphicFrame>
      <p:graphicFrame>
        <p:nvGraphicFramePr>
          <p:cNvPr id="20" name="对象 19"/>
          <p:cNvGraphicFramePr/>
          <p:nvPr/>
        </p:nvGraphicFramePr>
        <p:xfrm>
          <a:off x="1969770" y="4708525"/>
          <a:ext cx="374650" cy="511175"/>
        </p:xfrm>
        <a:graphic>
          <a:graphicData uri="http://schemas.openxmlformats.org/presentationml/2006/ole">
            <mc:AlternateContent xmlns:mc="http://schemas.openxmlformats.org/markup-compatibility/2006">
              <mc:Choice xmlns:v="urn:schemas-microsoft-com:vml" Requires="v">
                <p:oleObj spid="_x0000_s21" name="" r:id="rId14" imgW="311150" imgH="413385" progId="Visio.Drawing.15">
                  <p:embed/>
                </p:oleObj>
              </mc:Choice>
              <mc:Fallback>
                <p:oleObj name="" r:id="rId14" imgW="311150" imgH="413385" progId="Visio.Drawing.15">
                  <p:embed/>
                  <p:pic>
                    <p:nvPicPr>
                      <p:cNvPr id="0" name="图片 41"/>
                      <p:cNvPicPr/>
                      <p:nvPr/>
                    </p:nvPicPr>
                    <p:blipFill>
                      <a:blip r:embed="rId6"/>
                      <a:stretch>
                        <a:fillRect/>
                      </a:stretch>
                    </p:blipFill>
                    <p:spPr>
                      <a:xfrm>
                        <a:off x="1969770" y="4708525"/>
                        <a:ext cx="374650" cy="511175"/>
                      </a:xfrm>
                      <a:prstGeom prst="rect">
                        <a:avLst/>
                      </a:prstGeom>
                    </p:spPr>
                  </p:pic>
                </p:oleObj>
              </mc:Fallback>
            </mc:AlternateContent>
          </a:graphicData>
        </a:graphic>
      </p:graphicFrame>
      <p:cxnSp>
        <p:nvCxnSpPr>
          <p:cNvPr id="27" name="直接箭头连接符 26"/>
          <p:cNvCxnSpPr/>
          <p:nvPr/>
        </p:nvCxnSpPr>
        <p:spPr>
          <a:xfrm flipV="1">
            <a:off x="1507490" y="4220845"/>
            <a:ext cx="892175" cy="2209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a:endCxn id="2" idx="3"/>
          </p:cNvCxnSpPr>
          <p:nvPr/>
        </p:nvCxnSpPr>
        <p:spPr>
          <a:xfrm>
            <a:off x="1507490" y="3391535"/>
            <a:ext cx="321945" cy="90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a:stCxn id="12" idx="2"/>
            <a:endCxn id="2" idx="7"/>
          </p:cNvCxnSpPr>
          <p:nvPr/>
        </p:nvCxnSpPr>
        <p:spPr>
          <a:xfrm flipH="1">
            <a:off x="2041525" y="3126105"/>
            <a:ext cx="387985" cy="1435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 idx="4"/>
          </p:cNvCxnSpPr>
          <p:nvPr/>
        </p:nvCxnSpPr>
        <p:spPr>
          <a:xfrm flipV="1">
            <a:off x="2329815" y="4301490"/>
            <a:ext cx="208915" cy="526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a:endCxn id="4" idx="7"/>
          </p:cNvCxnSpPr>
          <p:nvPr/>
        </p:nvCxnSpPr>
        <p:spPr>
          <a:xfrm flipH="1">
            <a:off x="3481705" y="3739515"/>
            <a:ext cx="170815" cy="509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1785620" y="5379720"/>
            <a:ext cx="1590040" cy="368300"/>
          </a:xfrm>
          <a:prstGeom prst="rect">
            <a:avLst/>
          </a:prstGeom>
          <a:noFill/>
        </p:spPr>
        <p:txBody>
          <a:bodyPr wrap="square" rtlCol="0">
            <a:spAutoFit/>
          </a:bodyPr>
          <a:p>
            <a:r>
              <a:rPr lang="en-US" altLang="zh-CN">
                <a:sym typeface="+mn-ea"/>
              </a:rPr>
              <a:t>UC mMIMO</a:t>
            </a:r>
            <a:endParaRPr lang="en-US" altLang="zh-CN"/>
          </a:p>
        </p:txBody>
      </p:sp>
      <p:sp>
        <p:nvSpPr>
          <p:cNvPr id="39" name="椭圆 38"/>
          <p:cNvSpPr/>
          <p:nvPr/>
        </p:nvSpPr>
        <p:spPr>
          <a:xfrm>
            <a:off x="1009650" y="2270760"/>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nvSpPr>
        <p:spPr>
          <a:xfrm>
            <a:off x="2757170" y="3225800"/>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nvSpPr>
        <p:spPr>
          <a:xfrm>
            <a:off x="1197610" y="3759835"/>
            <a:ext cx="1747520" cy="1619885"/>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2" name="对象 41"/>
          <p:cNvGraphicFramePr/>
          <p:nvPr/>
        </p:nvGraphicFramePr>
        <p:xfrm>
          <a:off x="3481705" y="2047240"/>
          <a:ext cx="374650" cy="511175"/>
        </p:xfrm>
        <a:graphic>
          <a:graphicData uri="http://schemas.openxmlformats.org/presentationml/2006/ole">
            <mc:AlternateContent xmlns:mc="http://schemas.openxmlformats.org/markup-compatibility/2006">
              <mc:Choice xmlns:v="urn:schemas-microsoft-com:vml" Requires="v">
                <p:oleObj spid="_x0000_s47" name="" r:id="rId15" imgW="311150" imgH="413385" progId="Visio.Drawing.15">
                  <p:embed/>
                </p:oleObj>
              </mc:Choice>
              <mc:Fallback>
                <p:oleObj name="" r:id="rId15" imgW="311150" imgH="413385" progId="Visio.Drawing.15">
                  <p:embed/>
                  <p:pic>
                    <p:nvPicPr>
                      <p:cNvPr id="0" name="图片 29"/>
                      <p:cNvPicPr/>
                      <p:nvPr/>
                    </p:nvPicPr>
                    <p:blipFill>
                      <a:blip r:embed="rId11"/>
                      <a:stretch>
                        <a:fillRect/>
                      </a:stretch>
                    </p:blipFill>
                    <p:spPr>
                      <a:xfrm>
                        <a:off x="3481705" y="2047240"/>
                        <a:ext cx="374650" cy="511175"/>
                      </a:xfrm>
                      <a:prstGeom prst="rect">
                        <a:avLst/>
                      </a:prstGeom>
                    </p:spPr>
                  </p:pic>
                </p:oleObj>
              </mc:Fallback>
            </mc:AlternateContent>
          </a:graphicData>
        </a:graphic>
      </p:graphicFrame>
      <p:graphicFrame>
        <p:nvGraphicFramePr>
          <p:cNvPr id="48" name="对象 47"/>
          <p:cNvGraphicFramePr/>
          <p:nvPr/>
        </p:nvGraphicFramePr>
        <p:xfrm>
          <a:off x="9997440" y="2160270"/>
          <a:ext cx="374650" cy="511175"/>
        </p:xfrm>
        <a:graphic>
          <a:graphicData uri="http://schemas.openxmlformats.org/presentationml/2006/ole">
            <mc:AlternateContent xmlns:mc="http://schemas.openxmlformats.org/markup-compatibility/2006">
              <mc:Choice xmlns:v="urn:schemas-microsoft-com:vml" Requires="v">
                <p:oleObj spid="_x0000_s54" name="" r:id="rId16" imgW="311150" imgH="413385" progId="Visio.Drawing.15">
                  <p:embed/>
                </p:oleObj>
              </mc:Choice>
              <mc:Fallback>
                <p:oleObj name="" r:id="rId16" imgW="311150" imgH="413385" progId="Visio.Drawing.15">
                  <p:embed/>
                  <p:pic>
                    <p:nvPicPr>
                      <p:cNvPr id="0" name="图片 29"/>
                      <p:cNvPicPr/>
                      <p:nvPr/>
                    </p:nvPicPr>
                    <p:blipFill>
                      <a:blip r:embed="rId11"/>
                      <a:stretch>
                        <a:fillRect/>
                      </a:stretch>
                    </p:blipFill>
                    <p:spPr>
                      <a:xfrm>
                        <a:off x="9997440" y="2160270"/>
                        <a:ext cx="374650" cy="511175"/>
                      </a:xfrm>
                      <a:prstGeom prst="rect">
                        <a:avLst/>
                      </a:prstGeom>
                    </p:spPr>
                  </p:pic>
                </p:oleObj>
              </mc:Fallback>
            </mc:AlternateContent>
          </a:graphicData>
        </a:graphic>
      </p:graphicFrame>
      <p:cxnSp>
        <p:nvCxnSpPr>
          <p:cNvPr id="55" name="直接箭头连接符 54"/>
          <p:cNvCxnSpPr>
            <a:stCxn id="78" idx="1"/>
            <a:endCxn id="73" idx="6"/>
          </p:cNvCxnSpPr>
          <p:nvPr/>
        </p:nvCxnSpPr>
        <p:spPr>
          <a:xfrm flipH="1" flipV="1">
            <a:off x="8499475" y="3375660"/>
            <a:ext cx="1374775" cy="1060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56" name="对象 55"/>
          <p:cNvGraphicFramePr/>
          <p:nvPr/>
        </p:nvGraphicFramePr>
        <p:xfrm>
          <a:off x="10530840" y="3309620"/>
          <a:ext cx="831850" cy="378460"/>
        </p:xfrm>
        <a:graphic>
          <a:graphicData uri="http://schemas.openxmlformats.org/presentationml/2006/ole">
            <mc:AlternateContent xmlns:mc="http://schemas.openxmlformats.org/markup-compatibility/2006">
              <mc:Choice xmlns:v="urn:schemas-microsoft-com:vml" Requires="v">
                <p:oleObj spid="_x0000_s58" name="" r:id="rId17" imgW="807085" imgH="413385" progId="Visio.Drawing.15">
                  <p:embed/>
                </p:oleObj>
              </mc:Choice>
              <mc:Fallback>
                <p:oleObj name="" r:id="rId17" imgW="807085" imgH="413385" progId="Visio.Drawing.15">
                  <p:embed/>
                  <p:pic>
                    <p:nvPicPr>
                      <p:cNvPr id="0" name="图片 40"/>
                      <p:cNvPicPr/>
                      <p:nvPr/>
                    </p:nvPicPr>
                    <p:blipFill>
                      <a:blip r:embed="rId18"/>
                      <a:stretch>
                        <a:fillRect/>
                      </a:stretch>
                    </p:blipFill>
                    <p:spPr>
                      <a:xfrm>
                        <a:off x="10530840" y="3309620"/>
                        <a:ext cx="831850" cy="378460"/>
                      </a:xfrm>
                      <a:prstGeom prst="rect">
                        <a:avLst/>
                      </a:prstGeom>
                    </p:spPr>
                  </p:pic>
                </p:oleObj>
              </mc:Fallback>
            </mc:AlternateContent>
          </a:graphicData>
        </a:graphic>
      </p:graphicFrame>
      <p:cxnSp>
        <p:nvCxnSpPr>
          <p:cNvPr id="59" name="直接箭头连接符 58"/>
          <p:cNvCxnSpPr/>
          <p:nvPr/>
        </p:nvCxnSpPr>
        <p:spPr>
          <a:xfrm>
            <a:off x="10333355" y="2628265"/>
            <a:ext cx="441960" cy="7232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0" name="直接箭头连接符 59"/>
          <p:cNvCxnSpPr>
            <a:endCxn id="75" idx="7"/>
          </p:cNvCxnSpPr>
          <p:nvPr/>
        </p:nvCxnSpPr>
        <p:spPr>
          <a:xfrm flipH="1">
            <a:off x="9895840" y="3671570"/>
            <a:ext cx="818515" cy="57785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graphicFrame>
        <p:nvGraphicFramePr>
          <p:cNvPr id="61" name="对象 60"/>
          <p:cNvGraphicFramePr/>
          <p:nvPr/>
        </p:nvGraphicFramePr>
        <p:xfrm>
          <a:off x="4725035" y="1936115"/>
          <a:ext cx="374650" cy="511175"/>
        </p:xfrm>
        <a:graphic>
          <a:graphicData uri="http://schemas.openxmlformats.org/presentationml/2006/ole">
            <mc:AlternateContent xmlns:mc="http://schemas.openxmlformats.org/markup-compatibility/2006">
              <mc:Choice xmlns:v="urn:schemas-microsoft-com:vml" Requires="v">
                <p:oleObj spid="_x0000_s62" name="" r:id="rId19" imgW="311150" imgH="413385" progId="Visio.Drawing.15">
                  <p:embed/>
                </p:oleObj>
              </mc:Choice>
              <mc:Fallback>
                <p:oleObj name="" r:id="rId19" imgW="311150" imgH="413385" progId="Visio.Drawing.15">
                  <p:embed/>
                  <p:pic>
                    <p:nvPicPr>
                      <p:cNvPr id="0" name="图片 29"/>
                      <p:cNvPicPr/>
                      <p:nvPr/>
                    </p:nvPicPr>
                    <p:blipFill>
                      <a:blip r:embed="rId11"/>
                      <a:stretch>
                        <a:fillRect/>
                      </a:stretch>
                    </p:blipFill>
                    <p:spPr>
                      <a:xfrm>
                        <a:off x="4725035" y="1936115"/>
                        <a:ext cx="374650" cy="511175"/>
                      </a:xfrm>
                      <a:prstGeom prst="rect">
                        <a:avLst/>
                      </a:prstGeom>
                    </p:spPr>
                  </p:pic>
                </p:oleObj>
              </mc:Fallback>
            </mc:AlternateContent>
          </a:graphicData>
        </a:graphic>
      </p:graphicFrame>
      <p:graphicFrame>
        <p:nvGraphicFramePr>
          <p:cNvPr id="63" name="对象 62"/>
          <p:cNvGraphicFramePr/>
          <p:nvPr/>
        </p:nvGraphicFramePr>
        <p:xfrm>
          <a:off x="11235690" y="2047240"/>
          <a:ext cx="374650" cy="511175"/>
        </p:xfrm>
        <a:graphic>
          <a:graphicData uri="http://schemas.openxmlformats.org/presentationml/2006/ole">
            <mc:AlternateContent xmlns:mc="http://schemas.openxmlformats.org/markup-compatibility/2006">
              <mc:Choice xmlns:v="urn:schemas-microsoft-com:vml" Requires="v">
                <p:oleObj spid="_x0000_s69" name="" r:id="rId20" imgW="311150" imgH="413385" progId="Visio.Drawing.15">
                  <p:embed/>
                </p:oleObj>
              </mc:Choice>
              <mc:Fallback>
                <p:oleObj name="" r:id="rId20" imgW="311150" imgH="413385" progId="Visio.Drawing.15">
                  <p:embed/>
                  <p:pic>
                    <p:nvPicPr>
                      <p:cNvPr id="0" name="图片 29"/>
                      <p:cNvPicPr/>
                      <p:nvPr/>
                    </p:nvPicPr>
                    <p:blipFill>
                      <a:blip r:embed="rId11"/>
                      <a:stretch>
                        <a:fillRect/>
                      </a:stretch>
                    </p:blipFill>
                    <p:spPr>
                      <a:xfrm>
                        <a:off x="11235690" y="2047240"/>
                        <a:ext cx="374650" cy="511175"/>
                      </a:xfrm>
                      <a:prstGeom prst="rect">
                        <a:avLst/>
                      </a:prstGeom>
                    </p:spPr>
                  </p:pic>
                </p:oleObj>
              </mc:Fallback>
            </mc:AlternateContent>
          </a:graphicData>
        </a:graphic>
      </p:graphicFrame>
      <p:cxnSp>
        <p:nvCxnSpPr>
          <p:cNvPr id="71" name="直接箭头连接符 70"/>
          <p:cNvCxnSpPr>
            <a:stCxn id="63" idx="2"/>
          </p:cNvCxnSpPr>
          <p:nvPr/>
        </p:nvCxnSpPr>
        <p:spPr>
          <a:xfrm flipH="1">
            <a:off x="11087100" y="2558415"/>
            <a:ext cx="335915" cy="7442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33285"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通信过程</a:t>
            </a:r>
            <a:endParaRPr lang="zh-CN">
              <a:sym typeface="+mn-ea"/>
            </a:endParaRPr>
          </a:p>
        </p:txBody>
      </p:sp>
      <p:pic>
        <p:nvPicPr>
          <p:cNvPr id="4" name="图片 3"/>
          <p:cNvPicPr>
            <a:picLocks noChangeAspect="1"/>
          </p:cNvPicPr>
          <p:nvPr/>
        </p:nvPicPr>
        <p:blipFill>
          <a:blip r:embed="rId1"/>
          <a:stretch>
            <a:fillRect/>
          </a:stretch>
        </p:blipFill>
        <p:spPr>
          <a:xfrm>
            <a:off x="2693670" y="5918200"/>
            <a:ext cx="9239250" cy="701040"/>
          </a:xfrm>
          <a:prstGeom prst="rect">
            <a:avLst/>
          </a:prstGeom>
        </p:spPr>
      </p:pic>
      <p:pic>
        <p:nvPicPr>
          <p:cNvPr id="9" name="图片 8"/>
          <p:cNvPicPr>
            <a:picLocks noChangeAspect="1"/>
          </p:cNvPicPr>
          <p:nvPr/>
        </p:nvPicPr>
        <p:blipFill>
          <a:blip r:embed="rId2"/>
          <a:stretch>
            <a:fillRect/>
          </a:stretch>
        </p:blipFill>
        <p:spPr>
          <a:xfrm>
            <a:off x="4133215" y="5980430"/>
            <a:ext cx="14515465" cy="409575"/>
          </a:xfrm>
          <a:prstGeom prst="rect">
            <a:avLst/>
          </a:prstGeom>
        </p:spPr>
      </p:pic>
      <p:graphicFrame>
        <p:nvGraphicFramePr>
          <p:cNvPr id="2" name="对象 -2147482342"/>
          <p:cNvGraphicFramePr/>
          <p:nvPr/>
        </p:nvGraphicFramePr>
        <p:xfrm>
          <a:off x="546735" y="1231265"/>
          <a:ext cx="10769600" cy="4748530"/>
        </p:xfrm>
        <a:graphic>
          <a:graphicData uri="http://schemas.openxmlformats.org/presentationml/2006/ole">
            <mc:AlternateContent xmlns:mc="http://schemas.openxmlformats.org/markup-compatibility/2006">
              <mc:Choice xmlns:v="urn:schemas-microsoft-com:vml" Requires="v">
                <p:oleObj spid="_x0000_s3" name="" r:id="rId3" imgW="4669155" imgH="2324735" progId="Visio.Drawing.15">
                  <p:embed/>
                </p:oleObj>
              </mc:Choice>
              <mc:Fallback>
                <p:oleObj name="" r:id="rId3" imgW="4669155" imgH="2324735" progId="Visio.Drawing.15">
                  <p:embed/>
                  <p:pic>
                    <p:nvPicPr>
                      <p:cNvPr id="0" name="图片 2"/>
                      <p:cNvPicPr/>
                      <p:nvPr/>
                    </p:nvPicPr>
                    <p:blipFill>
                      <a:blip r:embed="rId4"/>
                      <a:stretch>
                        <a:fillRect/>
                      </a:stretch>
                    </p:blipFill>
                    <p:spPr>
                      <a:xfrm>
                        <a:off x="546735" y="1231265"/>
                        <a:ext cx="10769600" cy="4748530"/>
                      </a:xfrm>
                      <a:prstGeom prst="rect">
                        <a:avLst/>
                      </a:prstGeom>
                      <a:noFill/>
                      <a:ln w="38100">
                        <a:noFill/>
                        <a:miter/>
                      </a:ln>
                    </p:spPr>
                  </p:pic>
                </p:oleObj>
              </mc:Fallback>
            </mc:AlternateContent>
          </a:graphicData>
        </a:graphic>
      </p:graphicFrame>
    </p:spTree>
    <p:custDataLst>
      <p:tags r:id="rId5"/>
    </p:custData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pic>
        <p:nvPicPr>
          <p:cNvPr id="47" name="图片 46"/>
          <p:cNvPicPr>
            <a:picLocks noChangeAspect="1"/>
          </p:cNvPicPr>
          <p:nvPr/>
        </p:nvPicPr>
        <p:blipFill>
          <a:blip r:embed="rId1"/>
          <a:stretch>
            <a:fillRect/>
          </a:stretch>
        </p:blipFill>
        <p:spPr>
          <a:xfrm>
            <a:off x="11524615" y="3383280"/>
            <a:ext cx="6910705" cy="525145"/>
          </a:xfrm>
          <a:prstGeom prst="rect">
            <a:avLst/>
          </a:prstGeom>
        </p:spPr>
      </p:pic>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队列模型</a:t>
            </a:r>
            <a:endParaRPr lang="zh-CN">
              <a:sym typeface="+mn-ea"/>
            </a:endParaRPr>
          </a:p>
        </p:txBody>
      </p:sp>
      <p:pic>
        <p:nvPicPr>
          <p:cNvPr id="3" name="图片 2"/>
          <p:cNvPicPr>
            <a:picLocks noChangeAspect="1"/>
          </p:cNvPicPr>
          <p:nvPr/>
        </p:nvPicPr>
        <p:blipFill>
          <a:blip r:embed="rId2"/>
          <a:stretch>
            <a:fillRect/>
          </a:stretch>
        </p:blipFill>
        <p:spPr>
          <a:xfrm>
            <a:off x="119380" y="1142365"/>
            <a:ext cx="12004675" cy="3841750"/>
          </a:xfrm>
          <a:prstGeom prst="rect">
            <a:avLst/>
          </a:prstGeom>
        </p:spPr>
      </p:pic>
    </p:spTree>
    <p:custDataLst>
      <p:tags r:id="rId3"/>
    </p:custData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9690" y="146050"/>
            <a:ext cx="4173855" cy="6565265"/>
          </a:xfrm>
          <a:prstGeom prst="rect">
            <a:avLst/>
          </a:prstGeom>
        </p:spPr>
      </p:pic>
      <p:sp>
        <p:nvSpPr>
          <p:cNvPr id="8" name="文本框 7"/>
          <p:cNvSpPr txBox="1"/>
          <p:nvPr/>
        </p:nvSpPr>
        <p:spPr>
          <a:xfrm>
            <a:off x="5221605" y="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5120005" y="51181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关键问题以及优化目标</a:t>
            </a:r>
            <a:endParaRPr lang="zh-CN">
              <a:sym typeface="+mn-ea"/>
            </a:endParaRPr>
          </a:p>
        </p:txBody>
      </p:sp>
      <p:sp>
        <p:nvSpPr>
          <p:cNvPr id="6" name="文本框 5"/>
          <p:cNvSpPr txBox="1"/>
          <p:nvPr/>
        </p:nvSpPr>
        <p:spPr>
          <a:xfrm>
            <a:off x="5332730" y="1210310"/>
            <a:ext cx="6096000" cy="645160"/>
          </a:xfrm>
          <a:prstGeom prst="rect">
            <a:avLst/>
          </a:prstGeom>
          <a:noFill/>
          <a:ln>
            <a:solidFill>
              <a:schemeClr val="accent1"/>
            </a:solidFill>
          </a:ln>
        </p:spPr>
        <p:txBody>
          <a:bodyPr wrap="square" rtlCol="0" anchor="t">
            <a:spAutoFit/>
          </a:bodyPr>
          <a:p>
            <a:r>
              <a:rPr lang="zh-CN" altLang="en-US"/>
              <a:t>升周期内最小吞吐量和的用户服务质量，以确保提供的网络服务公平一致</a:t>
            </a:r>
            <a:endParaRPr lang="zh-CN" altLang="en-US"/>
          </a:p>
        </p:txBody>
      </p:sp>
      <p:sp>
        <p:nvSpPr>
          <p:cNvPr id="9" name="文本框 8"/>
          <p:cNvSpPr txBox="1"/>
          <p:nvPr/>
        </p:nvSpPr>
        <p:spPr>
          <a:xfrm>
            <a:off x="5332730" y="2018665"/>
            <a:ext cx="6096000" cy="645160"/>
          </a:xfrm>
          <a:prstGeom prst="rect">
            <a:avLst/>
          </a:prstGeom>
          <a:noFill/>
          <a:ln>
            <a:solidFill>
              <a:schemeClr val="accent1"/>
            </a:solidFill>
          </a:ln>
        </p:spPr>
        <p:txBody>
          <a:bodyPr wrap="square" rtlCol="0" anchor="t">
            <a:spAutoFit/>
          </a:bodyPr>
          <a:p>
            <a:r>
              <a:rPr lang="zh-CN" altLang="en-US"/>
              <a:t>UAV在每个时隙内具有选择权，既可以为用户提供服务，也可以与闲置的地面AP进行通信</a:t>
            </a:r>
            <a:endParaRPr lang="zh-CN" altLang="en-US"/>
          </a:p>
        </p:txBody>
      </p:sp>
      <p:sp>
        <p:nvSpPr>
          <p:cNvPr id="10" name="文本框 9"/>
          <p:cNvSpPr txBox="1"/>
          <p:nvPr/>
        </p:nvSpPr>
        <p:spPr>
          <a:xfrm>
            <a:off x="5332730" y="2827020"/>
            <a:ext cx="6096000" cy="368300"/>
          </a:xfrm>
          <a:prstGeom prst="rect">
            <a:avLst/>
          </a:prstGeom>
          <a:noFill/>
          <a:ln>
            <a:solidFill>
              <a:schemeClr val="accent1"/>
            </a:solidFill>
          </a:ln>
        </p:spPr>
        <p:txBody>
          <a:bodyPr wrap="square" rtlCol="0" anchor="t">
            <a:spAutoFit/>
          </a:bodyPr>
          <a:p>
            <a:r>
              <a:rPr lang="zh-CN" altLang="en-US"/>
              <a:t>AP以及UAV的最大下行输出功率</a:t>
            </a:r>
            <a:endParaRPr lang="zh-CN" altLang="en-US"/>
          </a:p>
        </p:txBody>
      </p:sp>
      <p:sp>
        <p:nvSpPr>
          <p:cNvPr id="12" name="文本框 11"/>
          <p:cNvSpPr txBox="1"/>
          <p:nvPr/>
        </p:nvSpPr>
        <p:spPr>
          <a:xfrm>
            <a:off x="5332730" y="3462655"/>
            <a:ext cx="6096000" cy="368300"/>
          </a:xfrm>
          <a:prstGeom prst="rect">
            <a:avLst/>
          </a:prstGeom>
          <a:noFill/>
          <a:ln>
            <a:solidFill>
              <a:schemeClr val="accent1"/>
            </a:solidFill>
          </a:ln>
        </p:spPr>
        <p:txBody>
          <a:bodyPr wrap="square" rtlCol="0" anchor="t">
            <a:spAutoFit/>
          </a:bodyPr>
          <a:p>
            <a:pPr lvl="0" algn="l">
              <a:buClrTx/>
              <a:buSzTx/>
              <a:buFontTx/>
            </a:pPr>
            <a:r>
              <a:rPr lang="zh-CN" altLang="en-US">
                <a:sym typeface="+mn-ea"/>
              </a:rPr>
              <a:t>UAV的运动状态</a:t>
            </a:r>
            <a:r>
              <a:rPr lang="zh-CN" altLang="en-US">
                <a:sym typeface="+mn-ea"/>
              </a:rPr>
              <a:t>以及结束位置约束</a:t>
            </a:r>
            <a:endParaRPr lang="zh-CN" altLang="en-US">
              <a:sym typeface="+mn-ea"/>
            </a:endParaRPr>
          </a:p>
        </p:txBody>
      </p:sp>
      <p:sp>
        <p:nvSpPr>
          <p:cNvPr id="14" name="文本框 13"/>
          <p:cNvSpPr txBox="1"/>
          <p:nvPr/>
        </p:nvSpPr>
        <p:spPr>
          <a:xfrm>
            <a:off x="5332730" y="4358005"/>
            <a:ext cx="6096000" cy="368300"/>
          </a:xfrm>
          <a:prstGeom prst="rect">
            <a:avLst/>
          </a:prstGeom>
          <a:noFill/>
          <a:ln>
            <a:solidFill>
              <a:schemeClr val="accent1"/>
            </a:solidFill>
          </a:ln>
        </p:spPr>
        <p:txBody>
          <a:bodyPr wrap="square" rtlCol="0" anchor="t">
            <a:spAutoFit/>
          </a:bodyPr>
          <a:p>
            <a:pPr lvl="0" algn="l">
              <a:buClrTx/>
              <a:buSzTx/>
              <a:buFontTx/>
            </a:pPr>
            <a:r>
              <a:rPr lang="zh-CN" altLang="en-US">
                <a:sym typeface="+mn-ea"/>
              </a:rPr>
              <a:t>缓存包分配系数的物理限制</a:t>
            </a:r>
            <a:endParaRPr lang="zh-CN" altLang="en-US">
              <a:sym typeface="+mn-ea"/>
            </a:endParaRPr>
          </a:p>
        </p:txBody>
      </p:sp>
      <p:sp>
        <p:nvSpPr>
          <p:cNvPr id="15" name="文本框 14"/>
          <p:cNvSpPr txBox="1"/>
          <p:nvPr/>
        </p:nvSpPr>
        <p:spPr>
          <a:xfrm>
            <a:off x="5353050" y="5170805"/>
            <a:ext cx="6096000" cy="645160"/>
          </a:xfrm>
          <a:prstGeom prst="rect">
            <a:avLst/>
          </a:prstGeom>
          <a:noFill/>
          <a:ln>
            <a:solidFill>
              <a:schemeClr val="accent1"/>
            </a:solidFill>
          </a:ln>
        </p:spPr>
        <p:txBody>
          <a:bodyPr wrap="square" rtlCol="0" anchor="t">
            <a:spAutoFit/>
          </a:bodyPr>
          <a:p>
            <a:pPr lvl="0" algn="l">
              <a:buClrTx/>
              <a:buSzTx/>
              <a:buFontTx/>
            </a:pPr>
            <a:r>
              <a:rPr lang="zh-CN" altLang="en-US">
                <a:sym typeface="+mn-ea"/>
              </a:rPr>
              <a:t>UAV到用户的吞吐量大小小于当前用户在UAV中缓存数据包的大小以及用户的可达速率小于用户请求数据的大小</a:t>
            </a:r>
            <a:endParaRPr lang="zh-CN" altLang="en-US">
              <a:sym typeface="+mn-ea"/>
            </a:endParaRPr>
          </a:p>
        </p:txBody>
      </p:sp>
      <p:sp>
        <p:nvSpPr>
          <p:cNvPr id="16" name="文本框 15"/>
          <p:cNvSpPr txBox="1"/>
          <p:nvPr/>
        </p:nvSpPr>
        <p:spPr>
          <a:xfrm>
            <a:off x="5332730" y="6146165"/>
            <a:ext cx="6096000" cy="368300"/>
          </a:xfrm>
          <a:prstGeom prst="rect">
            <a:avLst/>
          </a:prstGeom>
          <a:noFill/>
          <a:ln>
            <a:solidFill>
              <a:schemeClr val="accent1"/>
            </a:solidFill>
          </a:ln>
        </p:spPr>
        <p:txBody>
          <a:bodyPr wrap="square" rtlCol="0" anchor="t">
            <a:spAutoFit/>
          </a:bodyPr>
          <a:p>
            <a:pPr lvl="0" algn="l">
              <a:buClrTx/>
              <a:buSzTx/>
              <a:buFontTx/>
            </a:pPr>
            <a:r>
              <a:rPr lang="zh-CN" altLang="en-US">
                <a:sym typeface="+mn-ea"/>
              </a:rPr>
              <a:t>UAV初始携带的缓存包大小</a:t>
            </a:r>
            <a:r>
              <a:rPr lang="zh-CN" altLang="en-US">
                <a:sym typeface="+mn-ea"/>
              </a:rPr>
              <a:t>以及限制条件</a:t>
            </a:r>
            <a:endParaRPr lang="zh-CN" altLang="en-US">
              <a:sym typeface="+mn-ea"/>
            </a:endParaRPr>
          </a:p>
        </p:txBody>
      </p:sp>
      <p:cxnSp>
        <p:nvCxnSpPr>
          <p:cNvPr id="17" name="直接箭头连接符 16"/>
          <p:cNvCxnSpPr/>
          <p:nvPr/>
        </p:nvCxnSpPr>
        <p:spPr>
          <a:xfrm>
            <a:off x="4088765" y="591820"/>
            <a:ext cx="1287145" cy="616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2566035" y="1071880"/>
            <a:ext cx="2787015" cy="9594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9" name="矩形 18"/>
          <p:cNvSpPr/>
          <p:nvPr/>
        </p:nvSpPr>
        <p:spPr>
          <a:xfrm>
            <a:off x="1415415" y="1330960"/>
            <a:ext cx="2308225" cy="149606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0" name="直接箭头连接符 19"/>
          <p:cNvCxnSpPr/>
          <p:nvPr/>
        </p:nvCxnSpPr>
        <p:spPr>
          <a:xfrm>
            <a:off x="3700780" y="1985645"/>
            <a:ext cx="1537970" cy="9747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2" name="矩形 21"/>
          <p:cNvSpPr/>
          <p:nvPr/>
        </p:nvSpPr>
        <p:spPr>
          <a:xfrm>
            <a:off x="1415415" y="2959735"/>
            <a:ext cx="2308225" cy="124904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3" name="直接箭头连接符 22"/>
          <p:cNvCxnSpPr>
            <a:endCxn id="12" idx="1"/>
          </p:cNvCxnSpPr>
          <p:nvPr/>
        </p:nvCxnSpPr>
        <p:spPr>
          <a:xfrm>
            <a:off x="3738880" y="3500755"/>
            <a:ext cx="1593850" cy="1460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4" name="矩形 23"/>
          <p:cNvSpPr/>
          <p:nvPr/>
        </p:nvSpPr>
        <p:spPr>
          <a:xfrm>
            <a:off x="126365" y="266065"/>
            <a:ext cx="3963035" cy="5384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矩形 24"/>
          <p:cNvSpPr/>
          <p:nvPr/>
        </p:nvSpPr>
        <p:spPr>
          <a:xfrm>
            <a:off x="1415415" y="880110"/>
            <a:ext cx="1150620" cy="3746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矩形 25"/>
          <p:cNvSpPr/>
          <p:nvPr/>
        </p:nvSpPr>
        <p:spPr>
          <a:xfrm>
            <a:off x="1415415" y="4304030"/>
            <a:ext cx="1151255" cy="37465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矩形 26"/>
          <p:cNvSpPr/>
          <p:nvPr/>
        </p:nvSpPr>
        <p:spPr>
          <a:xfrm>
            <a:off x="1415415" y="4773930"/>
            <a:ext cx="2772410" cy="125730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8" name="直接箭头连接符 27"/>
          <p:cNvCxnSpPr>
            <a:stCxn id="26" idx="3"/>
            <a:endCxn id="14" idx="1"/>
          </p:cNvCxnSpPr>
          <p:nvPr/>
        </p:nvCxnSpPr>
        <p:spPr>
          <a:xfrm>
            <a:off x="2566670" y="4491355"/>
            <a:ext cx="2766060" cy="50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a:stCxn id="27" idx="3"/>
            <a:endCxn id="15" idx="1"/>
          </p:cNvCxnSpPr>
          <p:nvPr/>
        </p:nvCxnSpPr>
        <p:spPr>
          <a:xfrm>
            <a:off x="4187825" y="5402580"/>
            <a:ext cx="1165225" cy="908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a:stCxn id="31" idx="3"/>
            <a:endCxn id="16" idx="1"/>
          </p:cNvCxnSpPr>
          <p:nvPr/>
        </p:nvCxnSpPr>
        <p:spPr>
          <a:xfrm flipV="1">
            <a:off x="3700780" y="6330315"/>
            <a:ext cx="163195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1" name="矩形 30"/>
          <p:cNvSpPr/>
          <p:nvPr/>
        </p:nvSpPr>
        <p:spPr>
          <a:xfrm>
            <a:off x="1415415" y="6126480"/>
            <a:ext cx="2285365" cy="41719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a:bodyPr>
          <a:lstStyle/>
          <a:p>
            <a:pPr algn="ctr"/>
            <a:r>
              <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rPr>
              <a:t>01</a:t>
            </a:r>
            <a:endPar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endParaRPr>
          </a:p>
        </p:txBody>
      </p:sp>
      <p:sp>
        <p:nvSpPr>
          <p:cNvPr id="6" name="标题 5"/>
          <p:cNvSpPr>
            <a:spLocks noGrp="1"/>
          </p:cNvSpPr>
          <p:nvPr>
            <p:ph type="title"/>
            <p:custDataLst>
              <p:tags r:id="rId2"/>
            </p:custDataLst>
          </p:nvPr>
        </p:nvSpPr>
        <p:spPr>
          <a:xfrm>
            <a:off x="4701540" y="2967807"/>
            <a:ext cx="6243774" cy="922021"/>
          </a:xfrm>
        </p:spPr>
        <p:txBody>
          <a:bodyPr>
            <a:normAutofit/>
          </a:bodyPr>
          <a:lstStyle/>
          <a:p>
            <a:r>
              <a:rPr lang="zh-CN" altLang="en-US">
                <a:solidFill>
                  <a:schemeClr val="accent1"/>
                </a:solidFill>
              </a:rPr>
              <a:t>研究背景及其意义</a:t>
            </a:r>
            <a:endParaRPr lang="zh-CN" altLang="en-US">
              <a:solidFill>
                <a:schemeClr val="accent1"/>
              </a:solidFill>
            </a:endParaRPr>
          </a:p>
        </p:txBody>
      </p:sp>
      <p:sp>
        <p:nvSpPr>
          <p:cNvPr id="3" name="文本占位符 2"/>
          <p:cNvSpPr>
            <a:spLocks noGrp="1"/>
          </p:cNvSpPr>
          <p:nvPr>
            <p:ph type="body" idx="1"/>
            <p:custDataLst>
              <p:tags r:id="rId3"/>
            </p:custDataLst>
          </p:nvPr>
        </p:nvSpPr>
        <p:spPr>
          <a:xfrm>
            <a:off x="4769485" y="4270361"/>
            <a:ext cx="6243774" cy="1401006"/>
          </a:xfrm>
        </p:spPr>
        <p:txBody>
          <a:bodyPr>
            <a:normAutofit/>
          </a:bodyPr>
          <a:lstStyle/>
          <a:p>
            <a:r>
              <a:rPr lang="en-US" altLang="zh-CN">
                <a:solidFill>
                  <a:schemeClr val="dk1">
                    <a:lumMod val="75000"/>
                    <a:lumOff val="25000"/>
                  </a:schemeClr>
                </a:solidFill>
              </a:rPr>
              <a:t>  </a:t>
            </a:r>
            <a:r>
              <a:rPr>
                <a:solidFill>
                  <a:schemeClr val="dk1">
                    <a:lumMod val="75000"/>
                    <a:lumOff val="25000"/>
                  </a:schemeClr>
                </a:solidFill>
              </a:rPr>
              <a:t>本章节深入探讨了所研究内容的应用前景和技术基础。</a:t>
            </a:r>
            <a:endParaRPr>
              <a:solidFill>
                <a:schemeClr val="dk1">
                  <a:lumMod val="75000"/>
                  <a:lumOff val="25000"/>
                </a:schemeClr>
              </a:solidFill>
            </a:endParaRPr>
          </a:p>
        </p:txBody>
      </p:sp>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圆角 18"/>
          <p:cNvSpPr/>
          <p:nvPr/>
        </p:nvSpPr>
        <p:spPr>
          <a:xfrm>
            <a:off x="3228340" y="1436370"/>
            <a:ext cx="5735320" cy="476440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7" name="矩形: 圆角 26"/>
          <p:cNvSpPr/>
          <p:nvPr/>
        </p:nvSpPr>
        <p:spPr>
          <a:xfrm>
            <a:off x="3803650" y="2608580"/>
            <a:ext cx="4533900" cy="686435"/>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采用优化方案</a:t>
            </a:r>
            <a:endParaRPr lang="zh-CN">
              <a:sym typeface="+mn-ea"/>
            </a:endParaRPr>
          </a:p>
        </p:txBody>
      </p:sp>
      <p:sp>
        <p:nvSpPr>
          <p:cNvPr id="27" name="矩形: 圆角 26"/>
          <p:cNvSpPr/>
          <p:nvPr/>
        </p:nvSpPr>
        <p:spPr>
          <a:xfrm>
            <a:off x="3843020" y="3848100"/>
            <a:ext cx="4494530" cy="899795"/>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6" name="文本框 5"/>
          <p:cNvSpPr txBox="1"/>
          <p:nvPr/>
        </p:nvSpPr>
        <p:spPr>
          <a:xfrm>
            <a:off x="3624580" y="1739531"/>
            <a:ext cx="4921250" cy="368300"/>
          </a:xfrm>
          <a:prstGeom prst="rect">
            <a:avLst/>
          </a:prstGeom>
          <a:noFill/>
          <a:ln>
            <a:solidFill>
              <a:schemeClr val="accent1">
                <a:shade val="15000"/>
              </a:schemeClr>
            </a:solidFill>
          </a:ln>
        </p:spPr>
        <p:txBody>
          <a:bodyPr wrap="square">
            <a:spAutoFit/>
          </a:bodyPr>
          <a:p>
            <a:pPr algn="ctr"/>
            <a:r>
              <a:rPr b="1" dirty="0"/>
              <a:t>半在线反馈算法</a:t>
            </a:r>
            <a:endParaRPr b="1" dirty="0"/>
          </a:p>
        </p:txBody>
      </p:sp>
      <p:sp>
        <p:nvSpPr>
          <p:cNvPr id="10" name="箭头: 下 5"/>
          <p:cNvSpPr/>
          <p:nvPr/>
        </p:nvSpPr>
        <p:spPr>
          <a:xfrm>
            <a:off x="5590638" y="2107736"/>
            <a:ext cx="989134" cy="502363"/>
          </a:xfrm>
          <a:prstGeom prst="downArrow">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sz="1100" dirty="0"/>
              <a:t>面向问题</a:t>
            </a:r>
            <a:endParaRPr lang="zh-CN" altLang="en-US" sz="1100" dirty="0"/>
          </a:p>
        </p:txBody>
      </p:sp>
      <p:sp>
        <p:nvSpPr>
          <p:cNvPr id="11" name="文本框 10"/>
          <p:cNvSpPr txBox="1"/>
          <p:nvPr/>
        </p:nvSpPr>
        <p:spPr>
          <a:xfrm>
            <a:off x="7132320" y="2705735"/>
            <a:ext cx="989330" cy="426720"/>
          </a:xfrm>
          <a:prstGeom prst="rect">
            <a:avLst/>
          </a:prstGeom>
          <a:noFill/>
          <a:ln>
            <a:solidFill>
              <a:schemeClr val="dk1"/>
            </a:solidFill>
          </a:ln>
        </p:spPr>
        <p:txBody>
          <a:bodyPr wrap="square" rtlCol="0">
            <a:noAutofit/>
          </a:bodyPr>
          <a:p>
            <a:r>
              <a:rPr lang="zh-CN" altLang="en-US" sz="1200" dirty="0">
                <a:sym typeface="+mn-ea"/>
              </a:rPr>
              <a:t>优化问题复杂性</a:t>
            </a:r>
            <a:endParaRPr lang="zh-CN" altLang="en-US" sz="1200" dirty="0"/>
          </a:p>
          <a:p>
            <a:endParaRPr lang="zh-CN" altLang="en-US" sz="1200" dirty="0"/>
          </a:p>
        </p:txBody>
      </p:sp>
      <p:sp>
        <p:nvSpPr>
          <p:cNvPr id="13" name="文本框 12"/>
          <p:cNvSpPr txBox="1"/>
          <p:nvPr/>
        </p:nvSpPr>
        <p:spPr>
          <a:xfrm>
            <a:off x="5649057" y="2704240"/>
            <a:ext cx="989135" cy="460375"/>
          </a:xfrm>
          <a:prstGeom prst="rect">
            <a:avLst/>
          </a:prstGeom>
          <a:noFill/>
          <a:ln>
            <a:solidFill>
              <a:schemeClr val="dk1"/>
            </a:solidFill>
          </a:ln>
        </p:spPr>
        <p:txBody>
          <a:bodyPr wrap="square" rtlCol="0">
            <a:spAutoFit/>
          </a:bodyPr>
          <a:p>
            <a:r>
              <a:rPr lang="zh-CN" altLang="en-US" sz="1200" dirty="0">
                <a:sym typeface="+mn-ea"/>
              </a:rPr>
              <a:t>信道状态随机性</a:t>
            </a:r>
            <a:endParaRPr lang="zh-CN" altLang="en-US" sz="1200" dirty="0"/>
          </a:p>
        </p:txBody>
      </p:sp>
      <p:sp>
        <p:nvSpPr>
          <p:cNvPr id="15" name="文本框 14"/>
          <p:cNvSpPr txBox="1"/>
          <p:nvPr/>
        </p:nvSpPr>
        <p:spPr>
          <a:xfrm>
            <a:off x="3982526" y="2711699"/>
            <a:ext cx="989135" cy="460375"/>
          </a:xfrm>
          <a:prstGeom prst="rect">
            <a:avLst/>
          </a:prstGeom>
          <a:noFill/>
          <a:ln>
            <a:solidFill>
              <a:schemeClr val="dk1"/>
            </a:solidFill>
          </a:ln>
        </p:spPr>
        <p:txBody>
          <a:bodyPr wrap="square" rtlCol="0">
            <a:spAutoFit/>
          </a:bodyPr>
          <a:p>
            <a:r>
              <a:rPr lang="zh-CN" altLang="en-US" sz="1200" dirty="0"/>
              <a:t>用户需求时空动态性</a:t>
            </a:r>
            <a:endParaRPr lang="zh-CN" altLang="en-US" sz="1200" dirty="0"/>
          </a:p>
        </p:txBody>
      </p:sp>
      <p:sp>
        <p:nvSpPr>
          <p:cNvPr id="16" name="箭头: 下 15"/>
          <p:cNvSpPr/>
          <p:nvPr/>
        </p:nvSpPr>
        <p:spPr>
          <a:xfrm>
            <a:off x="5590318" y="3303190"/>
            <a:ext cx="989134" cy="502363"/>
          </a:xfrm>
          <a:prstGeom prst="downArrow">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sz="1100" dirty="0"/>
              <a:t>解决方案</a:t>
            </a:r>
            <a:endParaRPr lang="zh-CN" altLang="en-US" sz="1100" dirty="0"/>
          </a:p>
        </p:txBody>
      </p:sp>
      <p:sp>
        <p:nvSpPr>
          <p:cNvPr id="18" name="文本框 17"/>
          <p:cNvSpPr txBox="1"/>
          <p:nvPr/>
        </p:nvSpPr>
        <p:spPr>
          <a:xfrm>
            <a:off x="7132624" y="4008723"/>
            <a:ext cx="989135" cy="460375"/>
          </a:xfrm>
          <a:prstGeom prst="rect">
            <a:avLst/>
          </a:prstGeom>
          <a:noFill/>
          <a:ln>
            <a:solidFill>
              <a:schemeClr val="dk1"/>
            </a:solidFill>
          </a:ln>
        </p:spPr>
        <p:txBody>
          <a:bodyPr wrap="square" rtlCol="0">
            <a:spAutoFit/>
          </a:bodyPr>
          <a:p>
            <a:r>
              <a:rPr lang="zh-CN" altLang="en-US" sz="1200" dirty="0"/>
              <a:t>将问题拆解为子问题</a:t>
            </a:r>
            <a:endParaRPr lang="zh-CN" altLang="en-US" sz="1200" dirty="0"/>
          </a:p>
        </p:txBody>
      </p:sp>
      <p:sp>
        <p:nvSpPr>
          <p:cNvPr id="20" name="文本框 19"/>
          <p:cNvSpPr txBox="1"/>
          <p:nvPr/>
        </p:nvSpPr>
        <p:spPr>
          <a:xfrm>
            <a:off x="5648102" y="4008874"/>
            <a:ext cx="989135" cy="460375"/>
          </a:xfrm>
          <a:prstGeom prst="rect">
            <a:avLst/>
          </a:prstGeom>
          <a:noFill/>
          <a:ln>
            <a:solidFill>
              <a:schemeClr val="dk1"/>
            </a:solidFill>
          </a:ln>
        </p:spPr>
        <p:txBody>
          <a:bodyPr wrap="square" rtlCol="0">
            <a:spAutoFit/>
          </a:bodyPr>
          <a:p>
            <a:r>
              <a:rPr lang="zh-CN" altLang="en-US" sz="1200" dirty="0"/>
              <a:t>依据收集信息反馈优化</a:t>
            </a:r>
            <a:endParaRPr lang="zh-CN" altLang="en-US" sz="1200" dirty="0"/>
          </a:p>
        </p:txBody>
      </p:sp>
      <p:sp>
        <p:nvSpPr>
          <p:cNvPr id="22" name="文本框 21"/>
          <p:cNvSpPr txBox="1"/>
          <p:nvPr/>
        </p:nvSpPr>
        <p:spPr>
          <a:xfrm>
            <a:off x="3982488" y="4008496"/>
            <a:ext cx="989135" cy="460375"/>
          </a:xfrm>
          <a:prstGeom prst="rect">
            <a:avLst/>
          </a:prstGeom>
          <a:noFill/>
          <a:ln>
            <a:solidFill>
              <a:schemeClr val="dk1"/>
            </a:solidFill>
          </a:ln>
        </p:spPr>
        <p:txBody>
          <a:bodyPr wrap="square" rtlCol="0">
            <a:spAutoFit/>
          </a:bodyPr>
          <a:p>
            <a:r>
              <a:rPr lang="zh-CN" altLang="en-US" sz="1200" dirty="0"/>
              <a:t>采取模型预测控制框架</a:t>
            </a:r>
            <a:endParaRPr lang="zh-CN" altLang="en-US" sz="1200" dirty="0"/>
          </a:p>
        </p:txBody>
      </p:sp>
      <p:sp>
        <p:nvSpPr>
          <p:cNvPr id="30" name="矩形 29"/>
          <p:cNvSpPr/>
          <p:nvPr/>
        </p:nvSpPr>
        <p:spPr>
          <a:xfrm>
            <a:off x="9222634" y="2515937"/>
            <a:ext cx="989135" cy="82994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sz="1200" dirty="0">
                <a:solidFill>
                  <a:schemeClr val="tx1"/>
                </a:solidFill>
                <a:sym typeface="+mn-ea"/>
              </a:rPr>
              <a:t>优化目标为混合非整数非凸优化问题</a:t>
            </a:r>
            <a:endParaRPr lang="zh-CN" sz="1200" dirty="0">
              <a:solidFill>
                <a:schemeClr val="tx1"/>
              </a:solidFill>
              <a:sym typeface="+mn-ea"/>
            </a:endParaRPr>
          </a:p>
        </p:txBody>
      </p:sp>
      <p:sp>
        <p:nvSpPr>
          <p:cNvPr id="31" name="矩形 30"/>
          <p:cNvSpPr/>
          <p:nvPr/>
        </p:nvSpPr>
        <p:spPr>
          <a:xfrm>
            <a:off x="7050405" y="2646680"/>
            <a:ext cx="1153160" cy="567690"/>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4" name="直接箭头连接符 33"/>
          <p:cNvCxnSpPr>
            <a:stCxn id="31" idx="3"/>
            <a:endCxn id="30" idx="1"/>
          </p:cNvCxnSpPr>
          <p:nvPr/>
        </p:nvCxnSpPr>
        <p:spPr>
          <a:xfrm>
            <a:off x="8203565" y="2930525"/>
            <a:ext cx="101917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5" name="矩形 34"/>
          <p:cNvSpPr/>
          <p:nvPr/>
        </p:nvSpPr>
        <p:spPr>
          <a:xfrm>
            <a:off x="2075074" y="2515937"/>
            <a:ext cx="989135" cy="82994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sz="1200" dirty="0">
                <a:solidFill>
                  <a:schemeClr val="tx1"/>
                </a:solidFill>
                <a:sym typeface="+mn-ea"/>
              </a:rPr>
              <a:t>优化问题为长周期优化问题</a:t>
            </a:r>
            <a:endParaRPr lang="zh-CN" sz="1200" dirty="0">
              <a:solidFill>
                <a:schemeClr val="tx1"/>
              </a:solidFill>
              <a:sym typeface="+mn-ea"/>
            </a:endParaRPr>
          </a:p>
        </p:txBody>
      </p:sp>
      <p:sp>
        <p:nvSpPr>
          <p:cNvPr id="36" name="矩形 35"/>
          <p:cNvSpPr/>
          <p:nvPr/>
        </p:nvSpPr>
        <p:spPr>
          <a:xfrm>
            <a:off x="3935095" y="2646680"/>
            <a:ext cx="2735580" cy="58610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8" name="直接箭头连接符 37"/>
          <p:cNvCxnSpPr>
            <a:stCxn id="36" idx="1"/>
            <a:endCxn id="35" idx="3"/>
          </p:cNvCxnSpPr>
          <p:nvPr/>
        </p:nvCxnSpPr>
        <p:spPr>
          <a:xfrm flipH="1" flipV="1">
            <a:off x="3064510" y="2931160"/>
            <a:ext cx="870585" cy="88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9" name="矩形 38"/>
          <p:cNvSpPr/>
          <p:nvPr/>
        </p:nvSpPr>
        <p:spPr>
          <a:xfrm>
            <a:off x="3935095" y="3943985"/>
            <a:ext cx="2735580" cy="58610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箭头: 下 15"/>
          <p:cNvSpPr/>
          <p:nvPr/>
        </p:nvSpPr>
        <p:spPr>
          <a:xfrm>
            <a:off x="5589683" y="4752895"/>
            <a:ext cx="989134" cy="502363"/>
          </a:xfrm>
          <a:prstGeom prst="downArrow">
            <a:avLst/>
          </a:prstGeom>
          <a:solidFill>
            <a:schemeClr val="bg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r>
              <a:rPr lang="zh-CN" altLang="en-US" sz="1100" dirty="0"/>
              <a:t>方案流程</a:t>
            </a:r>
            <a:endParaRPr lang="zh-CN" altLang="en-US" sz="1100" dirty="0"/>
          </a:p>
        </p:txBody>
      </p:sp>
      <p:sp>
        <p:nvSpPr>
          <p:cNvPr id="44" name="矩形: 圆角 26"/>
          <p:cNvSpPr/>
          <p:nvPr/>
        </p:nvSpPr>
        <p:spPr>
          <a:xfrm>
            <a:off x="3843020" y="5278120"/>
            <a:ext cx="4494530" cy="671830"/>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5" name="文本框 44"/>
          <p:cNvSpPr txBox="1"/>
          <p:nvPr/>
        </p:nvSpPr>
        <p:spPr>
          <a:xfrm>
            <a:off x="7132624" y="5438743"/>
            <a:ext cx="989135" cy="275590"/>
          </a:xfrm>
          <a:prstGeom prst="rect">
            <a:avLst/>
          </a:prstGeom>
          <a:noFill/>
          <a:ln>
            <a:solidFill>
              <a:schemeClr val="dk1"/>
            </a:solidFill>
          </a:ln>
        </p:spPr>
        <p:txBody>
          <a:bodyPr wrap="square" rtlCol="0">
            <a:spAutoFit/>
          </a:bodyPr>
          <a:p>
            <a:r>
              <a:rPr lang="en-US" altLang="zh-CN" sz="1200" dirty="0"/>
              <a:t>3.</a:t>
            </a:r>
            <a:r>
              <a:rPr lang="zh-CN" altLang="en-US" sz="1200" dirty="0"/>
              <a:t>反馈控制</a:t>
            </a:r>
            <a:endParaRPr lang="zh-CN" altLang="en-US" sz="1200" dirty="0"/>
          </a:p>
        </p:txBody>
      </p:sp>
      <p:sp>
        <p:nvSpPr>
          <p:cNvPr id="46" name="文本框 45"/>
          <p:cNvSpPr txBox="1"/>
          <p:nvPr/>
        </p:nvSpPr>
        <p:spPr>
          <a:xfrm>
            <a:off x="5648102" y="5438894"/>
            <a:ext cx="989135" cy="275590"/>
          </a:xfrm>
          <a:prstGeom prst="rect">
            <a:avLst/>
          </a:prstGeom>
          <a:noFill/>
          <a:ln>
            <a:solidFill>
              <a:schemeClr val="dk1"/>
            </a:solidFill>
          </a:ln>
        </p:spPr>
        <p:txBody>
          <a:bodyPr wrap="square" rtlCol="0">
            <a:spAutoFit/>
          </a:bodyPr>
          <a:p>
            <a:r>
              <a:rPr lang="en-US" altLang="zh-CN" sz="1200" dirty="0"/>
              <a:t>2.</a:t>
            </a:r>
            <a:r>
              <a:rPr lang="zh-CN" altLang="en-US" sz="1200" dirty="0"/>
              <a:t>实时修正</a:t>
            </a:r>
            <a:endParaRPr lang="zh-CN" altLang="en-US" sz="1200" dirty="0"/>
          </a:p>
        </p:txBody>
      </p:sp>
      <p:sp>
        <p:nvSpPr>
          <p:cNvPr id="48" name="文本框 47"/>
          <p:cNvSpPr txBox="1"/>
          <p:nvPr/>
        </p:nvSpPr>
        <p:spPr>
          <a:xfrm>
            <a:off x="3982488" y="5438516"/>
            <a:ext cx="989135" cy="275590"/>
          </a:xfrm>
          <a:prstGeom prst="rect">
            <a:avLst/>
          </a:prstGeom>
          <a:noFill/>
          <a:ln>
            <a:solidFill>
              <a:schemeClr val="dk1"/>
            </a:solidFill>
          </a:ln>
        </p:spPr>
        <p:txBody>
          <a:bodyPr wrap="square" rtlCol="0">
            <a:spAutoFit/>
          </a:bodyPr>
          <a:p>
            <a:r>
              <a:rPr lang="en-US" altLang="zh-CN" sz="1200" dirty="0"/>
              <a:t>1.</a:t>
            </a:r>
            <a:r>
              <a:rPr lang="zh-CN" altLang="en-US" sz="1200" dirty="0"/>
              <a:t>预测规划</a:t>
            </a:r>
            <a:endParaRPr lang="zh-CN" altLang="en-US" sz="1200" dirty="0"/>
          </a:p>
        </p:txBody>
      </p:sp>
      <p:sp>
        <p:nvSpPr>
          <p:cNvPr id="52" name="矩形 51"/>
          <p:cNvSpPr/>
          <p:nvPr/>
        </p:nvSpPr>
        <p:spPr>
          <a:xfrm>
            <a:off x="2075180" y="3736975"/>
            <a:ext cx="989330" cy="100393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sz="1200" dirty="0">
                <a:solidFill>
                  <a:schemeClr val="tx1"/>
                </a:solidFill>
                <a:sym typeface="+mn-ea"/>
              </a:rPr>
              <a:t>每一个采样瞬间通过求解一个有限时域开环最优控制问题</a:t>
            </a:r>
            <a:endParaRPr lang="zh-CN" sz="1200" dirty="0">
              <a:solidFill>
                <a:schemeClr val="tx1"/>
              </a:solidFill>
              <a:sym typeface="+mn-ea"/>
            </a:endParaRPr>
          </a:p>
        </p:txBody>
      </p:sp>
      <p:cxnSp>
        <p:nvCxnSpPr>
          <p:cNvPr id="53" name="直接箭头连接符 52"/>
          <p:cNvCxnSpPr>
            <a:stCxn id="39" idx="1"/>
            <a:endCxn id="52" idx="3"/>
          </p:cNvCxnSpPr>
          <p:nvPr/>
        </p:nvCxnSpPr>
        <p:spPr>
          <a:xfrm flipH="1">
            <a:off x="3064510" y="4237355"/>
            <a:ext cx="87058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
    </p:custData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en-US" altLang="zh-CN">
                <a:sym typeface="+mn-ea"/>
              </a:rPr>
              <a:t>1.</a:t>
            </a:r>
            <a:r>
              <a:rPr lang="zh-CN">
                <a:sym typeface="+mn-ea"/>
              </a:rPr>
              <a:t>预测规划阶段</a:t>
            </a:r>
            <a:endParaRPr lang="zh-CN">
              <a:sym typeface="+mn-ea"/>
            </a:endParaRPr>
          </a:p>
        </p:txBody>
      </p:sp>
      <p:sp>
        <p:nvSpPr>
          <p:cNvPr id="2" name="文本框 1"/>
          <p:cNvSpPr txBox="1"/>
          <p:nvPr/>
        </p:nvSpPr>
        <p:spPr>
          <a:xfrm>
            <a:off x="259715" y="1217930"/>
            <a:ext cx="6520180" cy="1454150"/>
          </a:xfrm>
          <a:prstGeom prst="rect">
            <a:avLst/>
          </a:prstGeom>
          <a:noFill/>
        </p:spPr>
        <p:txBody>
          <a:bodyPr wrap="square" rtlCol="0" anchor="t">
            <a:noAutofit/>
          </a:bodyPr>
          <a:p>
            <a:r>
              <a:rPr lang="en-US" altLang="zh-CN"/>
              <a:t>  </a:t>
            </a:r>
            <a:endParaRPr lang="zh-CN" altLang="en-US"/>
          </a:p>
        </p:txBody>
      </p:sp>
      <p:graphicFrame>
        <p:nvGraphicFramePr>
          <p:cNvPr id="3" name="对象 -2147482242"/>
          <p:cNvGraphicFramePr>
            <a:graphicFrameLocks noChangeAspect="1"/>
          </p:cNvGraphicFramePr>
          <p:nvPr/>
        </p:nvGraphicFramePr>
        <p:xfrm>
          <a:off x="802640" y="1322070"/>
          <a:ext cx="5438140" cy="1039495"/>
        </p:xfrm>
        <a:graphic>
          <a:graphicData uri="http://schemas.openxmlformats.org/presentationml/2006/ole">
            <mc:AlternateContent xmlns:mc="http://schemas.openxmlformats.org/markup-compatibility/2006">
              <mc:Choice xmlns:v="urn:schemas-microsoft-com:vml" Requires="v">
                <p:oleObj spid="_x0000_s3076" name="" r:id="rId1" imgW="2362200" imgH="431800" progId="Equation.DSMT4">
                  <p:embed/>
                </p:oleObj>
              </mc:Choice>
              <mc:Fallback>
                <p:oleObj name="" r:id="rId1" imgW="2362200" imgH="431800" progId="Equation.DSMT4">
                  <p:embed/>
                  <p:pic>
                    <p:nvPicPr>
                      <p:cNvPr id="0" name="图片 3075"/>
                      <p:cNvPicPr/>
                      <p:nvPr/>
                    </p:nvPicPr>
                    <p:blipFill>
                      <a:blip r:embed="rId2"/>
                      <a:stretch>
                        <a:fillRect/>
                      </a:stretch>
                    </p:blipFill>
                    <p:spPr>
                      <a:xfrm>
                        <a:off x="802640" y="1322070"/>
                        <a:ext cx="5438140" cy="1039495"/>
                      </a:xfrm>
                      <a:prstGeom prst="rect">
                        <a:avLst/>
                      </a:prstGeom>
                      <a:noFill/>
                      <a:ln w="38100">
                        <a:noFill/>
                        <a:miter/>
                      </a:ln>
                    </p:spPr>
                  </p:pic>
                </p:oleObj>
              </mc:Fallback>
            </mc:AlternateContent>
          </a:graphicData>
        </a:graphic>
      </p:graphicFrame>
      <p:sp>
        <p:nvSpPr>
          <p:cNvPr id="73" name="椭圆 72"/>
          <p:cNvSpPr/>
          <p:nvPr/>
        </p:nvSpPr>
        <p:spPr>
          <a:xfrm>
            <a:off x="5022850" y="408622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4" name="椭圆 73"/>
          <p:cNvSpPr/>
          <p:nvPr/>
        </p:nvSpPr>
        <p:spPr>
          <a:xfrm>
            <a:off x="5208270" y="470217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5" name="椭圆 74"/>
          <p:cNvSpPr/>
          <p:nvPr/>
        </p:nvSpPr>
        <p:spPr>
          <a:xfrm>
            <a:off x="6045200" y="490601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6" name="对象 75"/>
          <p:cNvGraphicFramePr/>
          <p:nvPr/>
        </p:nvGraphicFramePr>
        <p:xfrm>
          <a:off x="4018280" y="5001895"/>
          <a:ext cx="374650" cy="511175"/>
        </p:xfrm>
        <a:graphic>
          <a:graphicData uri="http://schemas.openxmlformats.org/presentationml/2006/ole">
            <mc:AlternateContent xmlns:mc="http://schemas.openxmlformats.org/markup-compatibility/2006">
              <mc:Choice xmlns:v="urn:schemas-microsoft-com:vml" Requires="v">
                <p:oleObj spid="_x0000_s77" name="" r:id="rId3" imgW="311150" imgH="413385" progId="Visio.Drawing.15">
                  <p:embed/>
                </p:oleObj>
              </mc:Choice>
              <mc:Fallback>
                <p:oleObj name="" r:id="rId3" imgW="311150" imgH="413385" progId="Visio.Drawing.15">
                  <p:embed/>
                  <p:pic>
                    <p:nvPicPr>
                      <p:cNvPr id="0" name="图片 13"/>
                      <p:cNvPicPr/>
                      <p:nvPr/>
                    </p:nvPicPr>
                    <p:blipFill>
                      <a:blip r:embed="rId4"/>
                      <a:stretch>
                        <a:fillRect/>
                      </a:stretch>
                    </p:blipFill>
                    <p:spPr>
                      <a:xfrm>
                        <a:off x="4018280" y="5001895"/>
                        <a:ext cx="374650" cy="511175"/>
                      </a:xfrm>
                      <a:prstGeom prst="rect">
                        <a:avLst/>
                      </a:prstGeom>
                    </p:spPr>
                  </p:pic>
                </p:oleObj>
              </mc:Fallback>
            </mc:AlternateContent>
          </a:graphicData>
        </a:graphic>
      </p:graphicFrame>
      <p:graphicFrame>
        <p:nvGraphicFramePr>
          <p:cNvPr id="78" name="对象 77"/>
          <p:cNvGraphicFramePr/>
          <p:nvPr/>
        </p:nvGraphicFramePr>
        <p:xfrm>
          <a:off x="6279515" y="3926205"/>
          <a:ext cx="374650" cy="511175"/>
        </p:xfrm>
        <a:graphic>
          <a:graphicData uri="http://schemas.openxmlformats.org/presentationml/2006/ole">
            <mc:AlternateContent xmlns:mc="http://schemas.openxmlformats.org/markup-compatibility/2006">
              <mc:Choice xmlns:v="urn:schemas-microsoft-com:vml" Requires="v">
                <p:oleObj spid="_x0000_s79" name="" r:id="rId5" imgW="311150" imgH="413385" progId="Visio.Drawing.15">
                  <p:embed/>
                </p:oleObj>
              </mc:Choice>
              <mc:Fallback>
                <p:oleObj name="" r:id="rId5" imgW="311150" imgH="413385" progId="Visio.Drawing.15">
                  <p:embed/>
                  <p:pic>
                    <p:nvPicPr>
                      <p:cNvPr id="0" name="图片 29"/>
                      <p:cNvPicPr/>
                      <p:nvPr/>
                    </p:nvPicPr>
                    <p:blipFill>
                      <a:blip r:embed="rId6"/>
                      <a:stretch>
                        <a:fillRect/>
                      </a:stretch>
                    </p:blipFill>
                    <p:spPr>
                      <a:xfrm>
                        <a:off x="6279515" y="3926205"/>
                        <a:ext cx="374650" cy="511175"/>
                      </a:xfrm>
                      <a:prstGeom prst="rect">
                        <a:avLst/>
                      </a:prstGeom>
                    </p:spPr>
                  </p:pic>
                </p:oleObj>
              </mc:Fallback>
            </mc:AlternateContent>
          </a:graphicData>
        </a:graphic>
      </p:graphicFrame>
      <p:graphicFrame>
        <p:nvGraphicFramePr>
          <p:cNvPr id="80" name="对象 79"/>
          <p:cNvGraphicFramePr/>
          <p:nvPr/>
        </p:nvGraphicFramePr>
        <p:xfrm>
          <a:off x="5061585" y="3315335"/>
          <a:ext cx="374650" cy="511175"/>
        </p:xfrm>
        <a:graphic>
          <a:graphicData uri="http://schemas.openxmlformats.org/presentationml/2006/ole">
            <mc:AlternateContent xmlns:mc="http://schemas.openxmlformats.org/markup-compatibility/2006">
              <mc:Choice xmlns:v="urn:schemas-microsoft-com:vml" Requires="v">
                <p:oleObj spid="_x0000_s81" name="" r:id="rId7" imgW="311150" imgH="413385" progId="Visio.Drawing.15">
                  <p:embed/>
                </p:oleObj>
              </mc:Choice>
              <mc:Fallback>
                <p:oleObj name="" r:id="rId7" imgW="311150" imgH="413385" progId="Visio.Drawing.15">
                  <p:embed/>
                  <p:pic>
                    <p:nvPicPr>
                      <p:cNvPr id="0" name="图片 31"/>
                      <p:cNvPicPr/>
                      <p:nvPr/>
                    </p:nvPicPr>
                    <p:blipFill>
                      <a:blip r:embed="rId8"/>
                      <a:stretch>
                        <a:fillRect/>
                      </a:stretch>
                    </p:blipFill>
                    <p:spPr>
                      <a:xfrm>
                        <a:off x="5061585" y="3315335"/>
                        <a:ext cx="374650" cy="511175"/>
                      </a:xfrm>
                      <a:prstGeom prst="rect">
                        <a:avLst/>
                      </a:prstGeom>
                    </p:spPr>
                  </p:pic>
                </p:oleObj>
              </mc:Fallback>
            </mc:AlternateContent>
          </a:graphicData>
        </a:graphic>
      </p:graphicFrame>
      <p:graphicFrame>
        <p:nvGraphicFramePr>
          <p:cNvPr id="82" name="对象 81"/>
          <p:cNvGraphicFramePr/>
          <p:nvPr/>
        </p:nvGraphicFramePr>
        <p:xfrm>
          <a:off x="4018280" y="3953510"/>
          <a:ext cx="374650" cy="511175"/>
        </p:xfrm>
        <a:graphic>
          <a:graphicData uri="http://schemas.openxmlformats.org/presentationml/2006/ole">
            <mc:AlternateContent xmlns:mc="http://schemas.openxmlformats.org/markup-compatibility/2006">
              <mc:Choice xmlns:v="urn:schemas-microsoft-com:vml" Requires="v">
                <p:oleObj spid="_x0000_s83" name="" r:id="rId9" imgW="311150" imgH="413385" progId="Visio.Drawing.15">
                  <p:embed/>
                </p:oleObj>
              </mc:Choice>
              <mc:Fallback>
                <p:oleObj name="" r:id="rId9" imgW="311150" imgH="413385" progId="Visio.Drawing.15">
                  <p:embed/>
                  <p:pic>
                    <p:nvPicPr>
                      <p:cNvPr id="0" name="图片 37"/>
                      <p:cNvPicPr/>
                      <p:nvPr/>
                    </p:nvPicPr>
                    <p:blipFill>
                      <a:blip r:embed="rId6"/>
                      <a:stretch>
                        <a:fillRect/>
                      </a:stretch>
                    </p:blipFill>
                    <p:spPr>
                      <a:xfrm>
                        <a:off x="4018280" y="3953510"/>
                        <a:ext cx="374650" cy="511175"/>
                      </a:xfrm>
                      <a:prstGeom prst="rect">
                        <a:avLst/>
                      </a:prstGeom>
                    </p:spPr>
                  </p:pic>
                </p:oleObj>
              </mc:Fallback>
            </mc:AlternateContent>
          </a:graphicData>
        </a:graphic>
      </p:graphicFrame>
      <p:graphicFrame>
        <p:nvGraphicFramePr>
          <p:cNvPr id="84" name="对象 83"/>
          <p:cNvGraphicFramePr/>
          <p:nvPr/>
        </p:nvGraphicFramePr>
        <p:xfrm>
          <a:off x="4789170" y="5408930"/>
          <a:ext cx="374650" cy="511175"/>
        </p:xfrm>
        <a:graphic>
          <a:graphicData uri="http://schemas.openxmlformats.org/presentationml/2006/ole">
            <mc:AlternateContent xmlns:mc="http://schemas.openxmlformats.org/markup-compatibility/2006">
              <mc:Choice xmlns:v="urn:schemas-microsoft-com:vml" Requires="v">
                <p:oleObj spid="_x0000_s85" name="" r:id="rId10" imgW="311150" imgH="413385" progId="Visio.Drawing.15">
                  <p:embed/>
                </p:oleObj>
              </mc:Choice>
              <mc:Fallback>
                <p:oleObj name="" r:id="rId10" imgW="311150" imgH="413385" progId="Visio.Drawing.15">
                  <p:embed/>
                  <p:pic>
                    <p:nvPicPr>
                      <p:cNvPr id="0" name="图片 41"/>
                      <p:cNvPicPr/>
                      <p:nvPr/>
                    </p:nvPicPr>
                    <p:blipFill>
                      <a:blip r:embed="rId8"/>
                      <a:stretch>
                        <a:fillRect/>
                      </a:stretch>
                    </p:blipFill>
                    <p:spPr>
                      <a:xfrm>
                        <a:off x="4789170" y="5408930"/>
                        <a:ext cx="374650" cy="511175"/>
                      </a:xfrm>
                      <a:prstGeom prst="rect">
                        <a:avLst/>
                      </a:prstGeom>
                    </p:spPr>
                  </p:pic>
                </p:oleObj>
              </mc:Fallback>
            </mc:AlternateContent>
          </a:graphicData>
        </a:graphic>
      </p:graphicFrame>
      <p:graphicFrame>
        <p:nvGraphicFramePr>
          <p:cNvPr id="48" name="对象 47"/>
          <p:cNvGraphicFramePr/>
          <p:nvPr/>
        </p:nvGraphicFramePr>
        <p:xfrm>
          <a:off x="6402705" y="2860675"/>
          <a:ext cx="374650" cy="511175"/>
        </p:xfrm>
        <a:graphic>
          <a:graphicData uri="http://schemas.openxmlformats.org/presentationml/2006/ole">
            <mc:AlternateContent xmlns:mc="http://schemas.openxmlformats.org/markup-compatibility/2006">
              <mc:Choice xmlns:v="urn:schemas-microsoft-com:vml" Requires="v">
                <p:oleObj spid="_x0000_s54" name="" r:id="rId11" imgW="311150" imgH="413385" progId="Visio.Drawing.15">
                  <p:embed/>
                </p:oleObj>
              </mc:Choice>
              <mc:Fallback>
                <p:oleObj name="" r:id="rId11" imgW="311150" imgH="413385" progId="Visio.Drawing.15">
                  <p:embed/>
                  <p:pic>
                    <p:nvPicPr>
                      <p:cNvPr id="0" name="图片 29"/>
                      <p:cNvPicPr/>
                      <p:nvPr/>
                    </p:nvPicPr>
                    <p:blipFill>
                      <a:blip r:embed="rId12"/>
                      <a:stretch>
                        <a:fillRect/>
                      </a:stretch>
                    </p:blipFill>
                    <p:spPr>
                      <a:xfrm>
                        <a:off x="6402705" y="2860675"/>
                        <a:ext cx="374650" cy="511175"/>
                      </a:xfrm>
                      <a:prstGeom prst="rect">
                        <a:avLst/>
                      </a:prstGeom>
                    </p:spPr>
                  </p:pic>
                </p:oleObj>
              </mc:Fallback>
            </mc:AlternateContent>
          </a:graphicData>
        </a:graphic>
      </p:graphicFrame>
      <p:graphicFrame>
        <p:nvGraphicFramePr>
          <p:cNvPr id="5" name="对象 4"/>
          <p:cNvGraphicFramePr/>
          <p:nvPr/>
        </p:nvGraphicFramePr>
        <p:xfrm>
          <a:off x="6936105" y="4010025"/>
          <a:ext cx="831850" cy="378460"/>
        </p:xfrm>
        <a:graphic>
          <a:graphicData uri="http://schemas.openxmlformats.org/presentationml/2006/ole">
            <mc:AlternateContent xmlns:mc="http://schemas.openxmlformats.org/markup-compatibility/2006">
              <mc:Choice xmlns:v="urn:schemas-microsoft-com:vml" Requires="v">
                <p:oleObj spid="_x0000_s6" name="" r:id="rId13" imgW="807085" imgH="413385" progId="Visio.Drawing.15">
                  <p:embed/>
                </p:oleObj>
              </mc:Choice>
              <mc:Fallback>
                <p:oleObj name="" r:id="rId13" imgW="807085" imgH="413385" progId="Visio.Drawing.15">
                  <p:embed/>
                  <p:pic>
                    <p:nvPicPr>
                      <p:cNvPr id="0" name="图片 40"/>
                      <p:cNvPicPr/>
                      <p:nvPr/>
                    </p:nvPicPr>
                    <p:blipFill>
                      <a:blip r:embed="rId14"/>
                      <a:stretch>
                        <a:fillRect/>
                      </a:stretch>
                    </p:blipFill>
                    <p:spPr>
                      <a:xfrm>
                        <a:off x="6936105" y="4010025"/>
                        <a:ext cx="831850" cy="378460"/>
                      </a:xfrm>
                      <a:prstGeom prst="rect">
                        <a:avLst/>
                      </a:prstGeom>
                    </p:spPr>
                  </p:pic>
                </p:oleObj>
              </mc:Fallback>
            </mc:AlternateContent>
          </a:graphicData>
        </a:graphic>
      </p:graphicFrame>
      <p:cxnSp>
        <p:nvCxnSpPr>
          <p:cNvPr id="60" name="直接箭头连接符 59"/>
          <p:cNvCxnSpPr>
            <a:endCxn id="75" idx="7"/>
          </p:cNvCxnSpPr>
          <p:nvPr/>
        </p:nvCxnSpPr>
        <p:spPr>
          <a:xfrm flipH="1">
            <a:off x="6301105" y="4371975"/>
            <a:ext cx="818515" cy="57785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63" name="对象 62"/>
          <p:cNvGraphicFramePr/>
          <p:nvPr/>
        </p:nvGraphicFramePr>
        <p:xfrm>
          <a:off x="7640955" y="2747645"/>
          <a:ext cx="374650" cy="511175"/>
        </p:xfrm>
        <a:graphic>
          <a:graphicData uri="http://schemas.openxmlformats.org/presentationml/2006/ole">
            <mc:AlternateContent xmlns:mc="http://schemas.openxmlformats.org/markup-compatibility/2006">
              <mc:Choice xmlns:v="urn:schemas-microsoft-com:vml" Requires="v">
                <p:oleObj spid="_x0000_s69" name="" r:id="rId15" imgW="311150" imgH="413385" progId="Visio.Drawing.15">
                  <p:embed/>
                </p:oleObj>
              </mc:Choice>
              <mc:Fallback>
                <p:oleObj name="" r:id="rId15" imgW="311150" imgH="413385" progId="Visio.Drawing.15">
                  <p:embed/>
                  <p:pic>
                    <p:nvPicPr>
                      <p:cNvPr id="0" name="图片 29"/>
                      <p:cNvPicPr/>
                      <p:nvPr/>
                    </p:nvPicPr>
                    <p:blipFill>
                      <a:blip r:embed="rId12"/>
                      <a:stretch>
                        <a:fillRect/>
                      </a:stretch>
                    </p:blipFill>
                    <p:spPr>
                      <a:xfrm>
                        <a:off x="7640955" y="2747645"/>
                        <a:ext cx="374650" cy="511175"/>
                      </a:xfrm>
                      <a:prstGeom prst="rect">
                        <a:avLst/>
                      </a:prstGeom>
                    </p:spPr>
                  </p:pic>
                </p:oleObj>
              </mc:Fallback>
            </mc:AlternateContent>
          </a:graphicData>
        </a:graphic>
      </p:graphicFrame>
      <p:cxnSp>
        <p:nvCxnSpPr>
          <p:cNvPr id="9" name="曲线连接符 8"/>
          <p:cNvCxnSpPr>
            <a:stCxn id="5" idx="0"/>
          </p:cNvCxnSpPr>
          <p:nvPr/>
        </p:nvCxnSpPr>
        <p:spPr>
          <a:xfrm rot="16200000" flipV="1">
            <a:off x="5732145" y="2390775"/>
            <a:ext cx="341630" cy="2897505"/>
          </a:xfrm>
          <a:prstGeom prst="curvedConnector2">
            <a:avLst/>
          </a:prstGeom>
        </p:spPr>
        <p:style>
          <a:lnRef idx="2">
            <a:schemeClr val="accent1"/>
          </a:lnRef>
          <a:fillRef idx="0">
            <a:srgbClr val="FFFFFF"/>
          </a:fillRef>
          <a:effectRef idx="0">
            <a:srgbClr val="FFFFFF"/>
          </a:effectRef>
          <a:fontRef idx="minor">
            <a:schemeClr val="tx1"/>
          </a:fontRef>
        </p:style>
      </p:cxnSp>
      <p:cxnSp>
        <p:nvCxnSpPr>
          <p:cNvPr id="10" name="曲线连接符 9"/>
          <p:cNvCxnSpPr/>
          <p:nvPr/>
        </p:nvCxnSpPr>
        <p:spPr>
          <a:xfrm rot="5400000" flipV="1">
            <a:off x="3951605" y="4147820"/>
            <a:ext cx="1858010" cy="883285"/>
          </a:xfrm>
          <a:prstGeom prst="curvedConnector3">
            <a:avLst>
              <a:gd name="adj1" fmla="val 50017"/>
            </a:avLst>
          </a:prstGeom>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V="1">
            <a:off x="5223510" y="4345940"/>
            <a:ext cx="2292350" cy="1165225"/>
          </a:xfrm>
          <a:prstGeom prst="line">
            <a:avLst/>
          </a:prstGeom>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7701915" y="3938905"/>
            <a:ext cx="883920" cy="5257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时隙</a:t>
            </a:r>
            <a:r>
              <a:rPr lang="en-US" altLang="zh-CN"/>
              <a:t>1</a:t>
            </a:r>
            <a:endParaRPr lang="en-US" altLang="zh-CN"/>
          </a:p>
        </p:txBody>
      </p:sp>
      <p:sp>
        <p:nvSpPr>
          <p:cNvPr id="14" name="矩形 13"/>
          <p:cNvSpPr/>
          <p:nvPr/>
        </p:nvSpPr>
        <p:spPr>
          <a:xfrm>
            <a:off x="3026410" y="3315335"/>
            <a:ext cx="883920" cy="5257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时隙</a:t>
            </a:r>
            <a:r>
              <a:rPr lang="en-US" altLang="zh-CN"/>
              <a:t>2</a:t>
            </a:r>
            <a:endParaRPr lang="en-US" altLang="zh-CN"/>
          </a:p>
        </p:txBody>
      </p:sp>
      <p:graphicFrame>
        <p:nvGraphicFramePr>
          <p:cNvPr id="15" name="对象 14"/>
          <p:cNvGraphicFramePr/>
          <p:nvPr/>
        </p:nvGraphicFramePr>
        <p:xfrm>
          <a:off x="4018280" y="3408680"/>
          <a:ext cx="831850" cy="378460"/>
        </p:xfrm>
        <a:graphic>
          <a:graphicData uri="http://schemas.openxmlformats.org/presentationml/2006/ole">
            <mc:AlternateContent xmlns:mc="http://schemas.openxmlformats.org/markup-compatibility/2006">
              <mc:Choice xmlns:v="urn:schemas-microsoft-com:vml" Requires="v">
                <p:oleObj spid="_x0000_s16" name="" r:id="rId16" imgW="807085" imgH="413385" progId="Visio.Drawing.15">
                  <p:embed/>
                </p:oleObj>
              </mc:Choice>
              <mc:Fallback>
                <p:oleObj name="" r:id="rId16" imgW="807085" imgH="413385" progId="Visio.Drawing.15">
                  <p:embed/>
                  <p:pic>
                    <p:nvPicPr>
                      <p:cNvPr id="0" name="图片 40"/>
                      <p:cNvPicPr/>
                      <p:nvPr/>
                    </p:nvPicPr>
                    <p:blipFill>
                      <a:blip r:embed="rId14"/>
                      <a:stretch>
                        <a:fillRect/>
                      </a:stretch>
                    </p:blipFill>
                    <p:spPr>
                      <a:xfrm>
                        <a:off x="4018280" y="3408680"/>
                        <a:ext cx="831850" cy="378460"/>
                      </a:xfrm>
                      <a:prstGeom prst="rect">
                        <a:avLst/>
                      </a:prstGeom>
                    </p:spPr>
                  </p:pic>
                </p:oleObj>
              </mc:Fallback>
            </mc:AlternateContent>
          </a:graphicData>
        </a:graphic>
      </p:graphicFrame>
      <p:graphicFrame>
        <p:nvGraphicFramePr>
          <p:cNvPr id="17" name="对象 16"/>
          <p:cNvGraphicFramePr/>
          <p:nvPr/>
        </p:nvGraphicFramePr>
        <p:xfrm>
          <a:off x="5163820" y="5318125"/>
          <a:ext cx="831850" cy="378460"/>
        </p:xfrm>
        <a:graphic>
          <a:graphicData uri="http://schemas.openxmlformats.org/presentationml/2006/ole">
            <mc:AlternateContent xmlns:mc="http://schemas.openxmlformats.org/markup-compatibility/2006">
              <mc:Choice xmlns:v="urn:schemas-microsoft-com:vml" Requires="v">
                <p:oleObj spid="_x0000_s18" name="" r:id="rId17" imgW="807085" imgH="413385" progId="Visio.Drawing.15">
                  <p:embed/>
                </p:oleObj>
              </mc:Choice>
              <mc:Fallback>
                <p:oleObj name="" r:id="rId17" imgW="807085" imgH="413385" progId="Visio.Drawing.15">
                  <p:embed/>
                  <p:pic>
                    <p:nvPicPr>
                      <p:cNvPr id="0" name="图片 40"/>
                      <p:cNvPicPr/>
                      <p:nvPr/>
                    </p:nvPicPr>
                    <p:blipFill>
                      <a:blip r:embed="rId14"/>
                      <a:stretch>
                        <a:fillRect/>
                      </a:stretch>
                    </p:blipFill>
                    <p:spPr>
                      <a:xfrm>
                        <a:off x="5163820" y="5318125"/>
                        <a:ext cx="831850" cy="378460"/>
                      </a:xfrm>
                      <a:prstGeom prst="rect">
                        <a:avLst/>
                      </a:prstGeom>
                    </p:spPr>
                  </p:pic>
                </p:oleObj>
              </mc:Fallback>
            </mc:AlternateContent>
          </a:graphicData>
        </a:graphic>
      </p:graphicFrame>
      <p:sp>
        <p:nvSpPr>
          <p:cNvPr id="20" name="矩形 19"/>
          <p:cNvSpPr/>
          <p:nvPr/>
        </p:nvSpPr>
        <p:spPr>
          <a:xfrm>
            <a:off x="6052185" y="5394325"/>
            <a:ext cx="883920" cy="52578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时隙</a:t>
            </a:r>
            <a:r>
              <a:rPr lang="en-US" altLang="zh-CN"/>
              <a:t>3</a:t>
            </a:r>
            <a:endParaRPr lang="en-US" altLang="zh-CN"/>
          </a:p>
        </p:txBody>
      </p:sp>
      <p:cxnSp>
        <p:nvCxnSpPr>
          <p:cNvPr id="21" name="直接箭头连接符 20"/>
          <p:cNvCxnSpPr>
            <a:endCxn id="73" idx="1"/>
          </p:cNvCxnSpPr>
          <p:nvPr/>
        </p:nvCxnSpPr>
        <p:spPr>
          <a:xfrm>
            <a:off x="4645025" y="3767455"/>
            <a:ext cx="421640" cy="36258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2" name="直接箭头连接符 21"/>
          <p:cNvCxnSpPr>
            <a:stCxn id="17" idx="0"/>
            <a:endCxn id="74" idx="5"/>
          </p:cNvCxnSpPr>
          <p:nvPr/>
        </p:nvCxnSpPr>
        <p:spPr>
          <a:xfrm flipH="1" flipV="1">
            <a:off x="5464175" y="4958080"/>
            <a:ext cx="115570" cy="3600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9640570" y="4124960"/>
            <a:ext cx="494665" cy="7620"/>
          </a:xfrm>
          <a:prstGeom prst="line">
            <a:avLst/>
          </a:prstGeom>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9640570" y="4559300"/>
            <a:ext cx="479425"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10463530" y="3841115"/>
            <a:ext cx="4064000" cy="368300"/>
          </a:xfrm>
          <a:prstGeom prst="rect">
            <a:avLst/>
          </a:prstGeom>
          <a:noFill/>
        </p:spPr>
        <p:txBody>
          <a:bodyPr wrap="square" rtlCol="0">
            <a:spAutoFit/>
          </a:bodyPr>
          <a:p>
            <a:r>
              <a:rPr lang="zh-CN" altLang="en-US"/>
              <a:t>轨迹</a:t>
            </a:r>
            <a:endParaRPr lang="zh-CN" altLang="en-US"/>
          </a:p>
        </p:txBody>
      </p:sp>
      <p:sp>
        <p:nvSpPr>
          <p:cNvPr id="27" name="文本框 26"/>
          <p:cNvSpPr txBox="1"/>
          <p:nvPr/>
        </p:nvSpPr>
        <p:spPr>
          <a:xfrm>
            <a:off x="10311130" y="4437380"/>
            <a:ext cx="4064000" cy="368300"/>
          </a:xfrm>
          <a:prstGeom prst="rect">
            <a:avLst/>
          </a:prstGeom>
          <a:noFill/>
        </p:spPr>
        <p:txBody>
          <a:bodyPr wrap="square" rtlCol="0">
            <a:spAutoFit/>
          </a:bodyPr>
          <a:p>
            <a:r>
              <a:rPr lang="zh-CN" altLang="en-US"/>
              <a:t>关联用户</a:t>
            </a:r>
            <a:endParaRPr lang="zh-CN" altLang="en-US"/>
          </a:p>
        </p:txBody>
      </p:sp>
      <p:sp>
        <p:nvSpPr>
          <p:cNvPr id="28" name="矩形 27"/>
          <p:cNvSpPr/>
          <p:nvPr/>
        </p:nvSpPr>
        <p:spPr>
          <a:xfrm>
            <a:off x="9183370" y="3714115"/>
            <a:ext cx="2589530" cy="133286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28"/>
          <p:cNvSpPr/>
          <p:nvPr/>
        </p:nvSpPr>
        <p:spPr>
          <a:xfrm>
            <a:off x="691515" y="1330325"/>
            <a:ext cx="5711190" cy="10464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7515860" y="1669415"/>
            <a:ext cx="3601720" cy="368300"/>
          </a:xfrm>
          <a:prstGeom prst="rect">
            <a:avLst/>
          </a:prstGeom>
          <a:noFill/>
          <a:ln>
            <a:solidFill>
              <a:schemeClr val="accent1"/>
            </a:solidFill>
          </a:ln>
        </p:spPr>
        <p:txBody>
          <a:bodyPr wrap="square" rtlCol="0" anchor="t">
            <a:spAutoFit/>
          </a:bodyPr>
          <a:p>
            <a:r>
              <a:rPr lang="zh-CN" altLang="en-US">
                <a:sym typeface="+mn-ea"/>
              </a:rPr>
              <a:t>最大化最小用户期望</a:t>
            </a:r>
            <a:r>
              <a:rPr lang="zh-CN" altLang="en-US">
                <a:sym typeface="+mn-ea"/>
              </a:rPr>
              <a:t>下行</a:t>
            </a:r>
            <a:r>
              <a:rPr lang="zh-CN" altLang="en-US">
                <a:sym typeface="+mn-ea"/>
              </a:rPr>
              <a:t>吞吐量</a:t>
            </a:r>
            <a:endParaRPr lang="zh-CN" altLang="en-US"/>
          </a:p>
        </p:txBody>
      </p:sp>
      <p:cxnSp>
        <p:nvCxnSpPr>
          <p:cNvPr id="31" name="直接箭头连接符 30"/>
          <p:cNvCxnSpPr>
            <a:stCxn id="29" idx="3"/>
            <a:endCxn id="30" idx="1"/>
          </p:cNvCxnSpPr>
          <p:nvPr/>
        </p:nvCxnSpPr>
        <p:spPr>
          <a:xfrm>
            <a:off x="6402705" y="1853565"/>
            <a:ext cx="11131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18"/>
    </p:custData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en-US" altLang="zh-CN">
                <a:sym typeface="+mn-ea"/>
              </a:rPr>
              <a:t>1.</a:t>
            </a:r>
            <a:r>
              <a:rPr lang="zh-CN">
                <a:sym typeface="+mn-ea"/>
              </a:rPr>
              <a:t>预测规划阶段问题转换</a:t>
            </a:r>
            <a:endParaRPr lang="zh-CN">
              <a:sym typeface="+mn-ea"/>
            </a:endParaRPr>
          </a:p>
        </p:txBody>
      </p:sp>
      <p:pic>
        <p:nvPicPr>
          <p:cNvPr id="12" name="图片 11"/>
          <p:cNvPicPr>
            <a:picLocks noChangeAspect="1"/>
          </p:cNvPicPr>
          <p:nvPr/>
        </p:nvPicPr>
        <p:blipFill>
          <a:blip r:embed="rId1"/>
          <a:stretch>
            <a:fillRect/>
          </a:stretch>
        </p:blipFill>
        <p:spPr>
          <a:xfrm>
            <a:off x="259715" y="1925955"/>
            <a:ext cx="11531600" cy="4210050"/>
          </a:xfrm>
          <a:prstGeom prst="rect">
            <a:avLst/>
          </a:prstGeom>
        </p:spPr>
      </p:pic>
      <p:sp>
        <p:nvSpPr>
          <p:cNvPr id="3" name="文本框 2"/>
          <p:cNvSpPr txBox="1"/>
          <p:nvPr/>
        </p:nvSpPr>
        <p:spPr>
          <a:xfrm>
            <a:off x="259715" y="1557655"/>
            <a:ext cx="4064000" cy="368300"/>
          </a:xfrm>
          <a:prstGeom prst="rect">
            <a:avLst/>
          </a:prstGeom>
          <a:noFill/>
        </p:spPr>
        <p:txBody>
          <a:bodyPr wrap="square" rtlCol="0">
            <a:spAutoFit/>
          </a:bodyPr>
          <a:p>
            <a:r>
              <a:rPr lang="zh-CN" altLang="en-US"/>
              <a:t>定义：</a:t>
            </a:r>
            <a:r>
              <a:rPr lang="en-US" altLang="zh-CN"/>
              <a:t>MDP</a:t>
            </a:r>
            <a:r>
              <a:rPr lang="zh-CN" altLang="en-US"/>
              <a:t>过程</a:t>
            </a:r>
            <a:endParaRPr lang="zh-CN" altLang="en-US"/>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en-US" altLang="zh-CN">
                <a:sym typeface="+mn-ea"/>
              </a:rPr>
              <a:t>1.</a:t>
            </a:r>
            <a:r>
              <a:rPr lang="zh-CN">
                <a:sym typeface="+mn-ea"/>
              </a:rPr>
              <a:t>预测规划阶段</a:t>
            </a:r>
            <a:r>
              <a:rPr lang="zh-CN" altLang="en-US">
                <a:sym typeface="+mn-ea"/>
              </a:rPr>
              <a:t>算法流程以及部分仿真结果</a:t>
            </a:r>
            <a:endParaRPr lang="zh-CN">
              <a:sym typeface="+mn-ea"/>
            </a:endParaRPr>
          </a:p>
        </p:txBody>
      </p:sp>
      <p:pic>
        <p:nvPicPr>
          <p:cNvPr id="33" name="图片 32"/>
          <p:cNvPicPr>
            <a:picLocks noChangeAspect="1"/>
          </p:cNvPicPr>
          <p:nvPr/>
        </p:nvPicPr>
        <p:blipFill>
          <a:blip r:embed="rId1"/>
          <a:stretch>
            <a:fillRect/>
          </a:stretch>
        </p:blipFill>
        <p:spPr>
          <a:xfrm>
            <a:off x="7062470" y="52705"/>
            <a:ext cx="4677410" cy="6101080"/>
          </a:xfrm>
          <a:prstGeom prst="rect">
            <a:avLst/>
          </a:prstGeom>
        </p:spPr>
      </p:pic>
      <p:pic>
        <p:nvPicPr>
          <p:cNvPr id="35" name="图片 990"/>
          <p:cNvPicPr>
            <a:picLocks noChangeAspect="1"/>
          </p:cNvPicPr>
          <p:nvPr/>
        </p:nvPicPr>
        <p:blipFill>
          <a:blip r:embed="rId2"/>
          <a:stretch>
            <a:fillRect/>
          </a:stretch>
        </p:blipFill>
        <p:spPr>
          <a:xfrm>
            <a:off x="119380" y="1007110"/>
            <a:ext cx="6156960" cy="5146675"/>
          </a:xfrm>
          <a:prstGeom prst="rect">
            <a:avLst/>
          </a:prstGeom>
          <a:noFill/>
          <a:ln>
            <a:noFill/>
          </a:ln>
        </p:spPr>
      </p:pic>
      <p:sp>
        <p:nvSpPr>
          <p:cNvPr id="36" name="文本框 35"/>
          <p:cNvSpPr txBox="1"/>
          <p:nvPr/>
        </p:nvSpPr>
        <p:spPr>
          <a:xfrm>
            <a:off x="5170805" y="4094480"/>
            <a:ext cx="306070" cy="251460"/>
          </a:xfrm>
          <a:prstGeom prst="rect">
            <a:avLst/>
          </a:prstGeom>
          <a:noFill/>
        </p:spPr>
        <p:txBody>
          <a:bodyPr wrap="square" rtlCol="0">
            <a:noAutofit/>
          </a:bodyPr>
          <a:p>
            <a:r>
              <a:rPr lang="en-US" altLang="zh-CN" sz="1000"/>
              <a:t>[1]</a:t>
            </a:r>
            <a:endParaRPr lang="en-US" altLang="zh-CN" sz="1000"/>
          </a:p>
        </p:txBody>
      </p:sp>
      <p:sp>
        <p:nvSpPr>
          <p:cNvPr id="38" name="文本框 37"/>
          <p:cNvSpPr txBox="1"/>
          <p:nvPr/>
        </p:nvSpPr>
        <p:spPr>
          <a:xfrm>
            <a:off x="5306695" y="4517390"/>
            <a:ext cx="294640" cy="313690"/>
          </a:xfrm>
          <a:prstGeom prst="rect">
            <a:avLst/>
          </a:prstGeom>
          <a:noFill/>
        </p:spPr>
        <p:txBody>
          <a:bodyPr wrap="square" rtlCol="0">
            <a:noAutofit/>
          </a:bodyPr>
          <a:p>
            <a:r>
              <a:rPr lang="en-US" altLang="zh-CN" sz="1000"/>
              <a:t>[2]</a:t>
            </a:r>
            <a:endParaRPr lang="en-US" altLang="zh-CN" sz="1000"/>
          </a:p>
        </p:txBody>
      </p:sp>
      <p:sp>
        <p:nvSpPr>
          <p:cNvPr id="39" name="文本框 38"/>
          <p:cNvSpPr txBox="1"/>
          <p:nvPr/>
        </p:nvSpPr>
        <p:spPr>
          <a:xfrm>
            <a:off x="5182235" y="4738370"/>
            <a:ext cx="294640" cy="313690"/>
          </a:xfrm>
          <a:prstGeom prst="rect">
            <a:avLst/>
          </a:prstGeom>
          <a:noFill/>
        </p:spPr>
        <p:txBody>
          <a:bodyPr wrap="square" rtlCol="0">
            <a:noAutofit/>
          </a:bodyPr>
          <a:p>
            <a:r>
              <a:rPr lang="en-US" altLang="zh-CN" sz="1000"/>
              <a:t>[3]</a:t>
            </a:r>
            <a:endParaRPr lang="en-US" altLang="zh-CN" sz="1000"/>
          </a:p>
        </p:txBody>
      </p:sp>
      <p:sp>
        <p:nvSpPr>
          <p:cNvPr id="40" name="文本框 39"/>
          <p:cNvSpPr txBox="1"/>
          <p:nvPr/>
        </p:nvSpPr>
        <p:spPr>
          <a:xfrm>
            <a:off x="5183505" y="4960620"/>
            <a:ext cx="294640" cy="313690"/>
          </a:xfrm>
          <a:prstGeom prst="rect">
            <a:avLst/>
          </a:prstGeom>
          <a:noFill/>
        </p:spPr>
        <p:txBody>
          <a:bodyPr wrap="square" rtlCol="0">
            <a:noAutofit/>
          </a:bodyPr>
          <a:p>
            <a:r>
              <a:rPr lang="en-US" altLang="zh-CN" sz="1000"/>
              <a:t>[4]</a:t>
            </a:r>
            <a:endParaRPr lang="en-US" altLang="zh-CN" sz="1000"/>
          </a:p>
        </p:txBody>
      </p:sp>
      <p:sp>
        <p:nvSpPr>
          <p:cNvPr id="71" name="文本框 70"/>
          <p:cNvSpPr txBox="1"/>
          <p:nvPr/>
        </p:nvSpPr>
        <p:spPr>
          <a:xfrm>
            <a:off x="363220" y="6042660"/>
            <a:ext cx="11217910" cy="860425"/>
          </a:xfrm>
          <a:prstGeom prst="rect">
            <a:avLst/>
          </a:prstGeom>
          <a:noFill/>
        </p:spPr>
        <p:txBody>
          <a:bodyPr wrap="square" rtlCol="0">
            <a:spAutoFit/>
          </a:bodyPr>
          <a:p>
            <a:r>
              <a:rPr lang="en-US" altLang="zh-CN" sz="1000"/>
              <a:t>[1]de Jesus J C, Kich V A, Kolling A H, et al. Soft actor-critic for navigation of mobile robots[J]. Journal of Intelligent &amp; Robotic Systems, 2021, 102(2): 31.</a:t>
            </a:r>
            <a:endParaRPr lang="en-US" altLang="zh-CN" sz="1000"/>
          </a:p>
          <a:p>
            <a:r>
              <a:rPr lang="en-US" altLang="zh-CN" sz="1000"/>
              <a:t>[2]Lillicrap T P, Hunt J J, Pritzel A, et al. Continuous Control With Deep Reinforcement Learning[J]. arXiv preprint arXiv:1509.02971, 2015.</a:t>
            </a:r>
            <a:endParaRPr lang="en-US" altLang="zh-CN" sz="1000"/>
          </a:p>
          <a:p>
            <a:r>
              <a:rPr lang="en-US" altLang="zh-CN" sz="1000"/>
              <a:t>[3]Schulman J, Wolski F, Dhariwal P, et al. Proximal Policy Optimization Algorithms[J]. arXiv preprint arXiv:1707.06347, 2017.</a:t>
            </a:r>
            <a:endParaRPr lang="en-US" altLang="zh-CN" sz="1000"/>
          </a:p>
          <a:p>
            <a:r>
              <a:rPr lang="en-US" altLang="zh-CN" sz="1000"/>
              <a:t>[4]Fujimoto S, Hoof H, Meger D. Addressing Function Approximation Error In Actor-Critic Methods[C]//International Conference On Machine Learning. Pmlr, 2018: 1587-1596.</a:t>
            </a:r>
            <a:endParaRPr lang="en-US" altLang="zh-CN" sz="1000"/>
          </a:p>
          <a:p>
            <a:endParaRPr lang="en-US" altLang="zh-CN" sz="1000"/>
          </a:p>
        </p:txBody>
      </p:sp>
    </p:spTree>
    <p:custDataLst>
      <p:tags r:id="rId3"/>
    </p:custData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en-US" altLang="zh-CN">
                <a:sym typeface="+mn-ea"/>
              </a:rPr>
              <a:t>2.</a:t>
            </a:r>
            <a:r>
              <a:rPr lang="zh-CN">
                <a:sym typeface="+mn-ea"/>
              </a:rPr>
              <a:t>实时修正阶段</a:t>
            </a:r>
            <a:endParaRPr lang="zh-CN">
              <a:sym typeface="+mn-ea"/>
            </a:endParaRPr>
          </a:p>
        </p:txBody>
      </p:sp>
      <p:sp>
        <p:nvSpPr>
          <p:cNvPr id="2" name="文本框 1"/>
          <p:cNvSpPr txBox="1"/>
          <p:nvPr/>
        </p:nvSpPr>
        <p:spPr>
          <a:xfrm>
            <a:off x="259715" y="1217930"/>
            <a:ext cx="6520180" cy="1454150"/>
          </a:xfrm>
          <a:prstGeom prst="rect">
            <a:avLst/>
          </a:prstGeom>
          <a:noFill/>
        </p:spPr>
        <p:txBody>
          <a:bodyPr wrap="square" rtlCol="0" anchor="t">
            <a:noAutofit/>
          </a:bodyPr>
          <a:p>
            <a:r>
              <a:rPr lang="en-US" altLang="zh-CN"/>
              <a:t>  </a:t>
            </a:r>
            <a:endParaRPr lang="zh-CN" altLang="en-US"/>
          </a:p>
        </p:txBody>
      </p:sp>
      <p:sp>
        <p:nvSpPr>
          <p:cNvPr id="29" name="矩形 28"/>
          <p:cNvSpPr/>
          <p:nvPr/>
        </p:nvSpPr>
        <p:spPr>
          <a:xfrm>
            <a:off x="691515" y="1330325"/>
            <a:ext cx="5711190" cy="10464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7515860" y="1669415"/>
            <a:ext cx="4530725" cy="368300"/>
          </a:xfrm>
          <a:prstGeom prst="rect">
            <a:avLst/>
          </a:prstGeom>
          <a:noFill/>
          <a:ln>
            <a:solidFill>
              <a:schemeClr val="accent1"/>
            </a:solidFill>
          </a:ln>
        </p:spPr>
        <p:txBody>
          <a:bodyPr wrap="square" rtlCol="0" anchor="t">
            <a:spAutoFit/>
          </a:bodyPr>
          <a:p>
            <a:r>
              <a:rPr lang="zh-CN" altLang="en-US">
                <a:sym typeface="+mn-ea"/>
              </a:rPr>
              <a:t>最大限度地提高用户可以获得的实际吞吐量</a:t>
            </a:r>
            <a:endParaRPr lang="zh-CN" altLang="en-US">
              <a:sym typeface="+mn-ea"/>
            </a:endParaRPr>
          </a:p>
        </p:txBody>
      </p:sp>
      <p:cxnSp>
        <p:nvCxnSpPr>
          <p:cNvPr id="31" name="直接箭头连接符 30"/>
          <p:cNvCxnSpPr>
            <a:stCxn id="29" idx="3"/>
            <a:endCxn id="30" idx="1"/>
          </p:cNvCxnSpPr>
          <p:nvPr/>
        </p:nvCxnSpPr>
        <p:spPr>
          <a:xfrm>
            <a:off x="6402705" y="1853565"/>
            <a:ext cx="11131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p:cNvGraphicFramePr/>
          <p:nvPr/>
        </p:nvGraphicFramePr>
        <p:xfrm>
          <a:off x="1820545" y="1376045"/>
          <a:ext cx="3311525" cy="882015"/>
        </p:xfrm>
        <a:graphic>
          <a:graphicData uri="http://schemas.openxmlformats.org/presentationml/2006/ole">
            <mc:AlternateContent xmlns:mc="http://schemas.openxmlformats.org/markup-compatibility/2006">
              <mc:Choice xmlns:v="urn:schemas-microsoft-com:vml" Requires="v">
                <p:oleObj spid="_x0000_s23" name="" r:id="rId1" imgW="1955800" imgH="469900" progId="Equation.DSMT4">
                  <p:embed/>
                </p:oleObj>
              </mc:Choice>
              <mc:Fallback>
                <p:oleObj name="" r:id="rId1" imgW="1955800" imgH="469900" progId="Equation.DSMT4">
                  <p:embed/>
                  <p:pic>
                    <p:nvPicPr>
                      <p:cNvPr id="0" name="图片 22"/>
                      <p:cNvPicPr/>
                      <p:nvPr/>
                    </p:nvPicPr>
                    <p:blipFill>
                      <a:blip r:embed="rId2"/>
                      <a:stretch>
                        <a:fillRect/>
                      </a:stretch>
                    </p:blipFill>
                    <p:spPr>
                      <a:xfrm>
                        <a:off x="1820545" y="1376045"/>
                        <a:ext cx="3311525" cy="882015"/>
                      </a:xfrm>
                      <a:prstGeom prst="rect">
                        <a:avLst/>
                      </a:prstGeom>
                    </p:spPr>
                  </p:pic>
                </p:oleObj>
              </mc:Fallback>
            </mc:AlternateContent>
          </a:graphicData>
        </a:graphic>
      </p:graphicFrame>
      <p:graphicFrame>
        <p:nvGraphicFramePr>
          <p:cNvPr id="33" name="表格 32"/>
          <p:cNvGraphicFramePr/>
          <p:nvPr>
            <p:custDataLst>
              <p:tags r:id="rId3"/>
            </p:custDataLst>
          </p:nvPr>
        </p:nvGraphicFramePr>
        <p:xfrm>
          <a:off x="729615" y="3020695"/>
          <a:ext cx="5871210" cy="520065"/>
        </p:xfrm>
        <a:graphic>
          <a:graphicData uri="http://schemas.openxmlformats.org/drawingml/2006/table">
            <a:tbl>
              <a:tblPr firstRow="1" bandRow="1">
                <a:tableStyleId>{5940675A-B579-460E-94D1-54222C63F5DA}</a:tableStyleId>
              </a:tblPr>
              <a:tblGrid>
                <a:gridCol w="2663190"/>
                <a:gridCol w="1043305"/>
                <a:gridCol w="1037590"/>
                <a:gridCol w="1127125"/>
              </a:tblGrid>
              <a:tr h="520065">
                <a:tc>
                  <a:txBody>
                    <a:bodyPr/>
                    <a:p>
                      <a:pPr algn="ctr">
                        <a:buNone/>
                      </a:pPr>
                      <a:r>
                        <a:rPr lang="zh-CN" altLang="en-US"/>
                        <a:t>用户滞留数据队列长度</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graphicFrame>
        <p:nvGraphicFramePr>
          <p:cNvPr id="34" name="对象 33"/>
          <p:cNvGraphicFramePr/>
          <p:nvPr/>
        </p:nvGraphicFramePr>
        <p:xfrm>
          <a:off x="5695315" y="3062923"/>
          <a:ext cx="760095" cy="411480"/>
        </p:xfrm>
        <a:graphic>
          <a:graphicData uri="http://schemas.openxmlformats.org/presentationml/2006/ole">
            <mc:AlternateContent xmlns:mc="http://schemas.openxmlformats.org/markup-compatibility/2006">
              <mc:Choice xmlns:v="urn:schemas-microsoft-com:vml" Requires="v">
                <p:oleObj spid="_x0000_s35" name="" r:id="rId4" imgW="381000" imgH="254000" progId="Equation.DSMT4">
                  <p:embed/>
                </p:oleObj>
              </mc:Choice>
              <mc:Fallback>
                <p:oleObj name="" r:id="rId4" imgW="381000" imgH="254000" progId="Equation.DSMT4">
                  <p:embed/>
                  <p:pic>
                    <p:nvPicPr>
                      <p:cNvPr id="0" name="图片 34"/>
                      <p:cNvPicPr/>
                      <p:nvPr/>
                    </p:nvPicPr>
                    <p:blipFill>
                      <a:blip r:embed="rId5"/>
                      <a:stretch>
                        <a:fillRect/>
                      </a:stretch>
                    </p:blipFill>
                    <p:spPr>
                      <a:xfrm>
                        <a:off x="5695315" y="3062923"/>
                        <a:ext cx="760095" cy="411480"/>
                      </a:xfrm>
                      <a:prstGeom prst="rect">
                        <a:avLst/>
                      </a:prstGeom>
                    </p:spPr>
                  </p:pic>
                </p:oleObj>
              </mc:Fallback>
            </mc:AlternateContent>
          </a:graphicData>
        </a:graphic>
      </p:graphicFrame>
      <p:graphicFrame>
        <p:nvGraphicFramePr>
          <p:cNvPr id="38" name="对象 37"/>
          <p:cNvGraphicFramePr/>
          <p:nvPr/>
        </p:nvGraphicFramePr>
        <p:xfrm>
          <a:off x="3597593" y="3062605"/>
          <a:ext cx="680720" cy="412115"/>
        </p:xfrm>
        <a:graphic>
          <a:graphicData uri="http://schemas.openxmlformats.org/presentationml/2006/ole">
            <mc:AlternateContent xmlns:mc="http://schemas.openxmlformats.org/markup-compatibility/2006">
              <mc:Choice xmlns:v="urn:schemas-microsoft-com:vml" Requires="v">
                <p:oleObj spid="_x0000_s39" name="" r:id="rId6" imgW="368300" imgH="254000" progId="Equation.DSMT4">
                  <p:embed/>
                </p:oleObj>
              </mc:Choice>
              <mc:Fallback>
                <p:oleObj name="" r:id="rId6" imgW="368300" imgH="254000" progId="Equation.DSMT4">
                  <p:embed/>
                  <p:pic>
                    <p:nvPicPr>
                      <p:cNvPr id="0" name="图片 34"/>
                      <p:cNvPicPr/>
                      <p:nvPr/>
                    </p:nvPicPr>
                    <p:blipFill>
                      <a:blip r:embed="rId7"/>
                      <a:stretch>
                        <a:fillRect/>
                      </a:stretch>
                    </p:blipFill>
                    <p:spPr>
                      <a:xfrm>
                        <a:off x="3597593" y="3062605"/>
                        <a:ext cx="680720" cy="412115"/>
                      </a:xfrm>
                      <a:prstGeom prst="rect">
                        <a:avLst/>
                      </a:prstGeom>
                    </p:spPr>
                  </p:pic>
                </p:oleObj>
              </mc:Fallback>
            </mc:AlternateContent>
          </a:graphicData>
        </a:graphic>
      </p:graphicFrame>
      <p:graphicFrame>
        <p:nvGraphicFramePr>
          <p:cNvPr id="40" name="对象 39"/>
          <p:cNvGraphicFramePr/>
          <p:nvPr/>
        </p:nvGraphicFramePr>
        <p:xfrm>
          <a:off x="4642485" y="3062923"/>
          <a:ext cx="695325" cy="410845"/>
        </p:xfrm>
        <a:graphic>
          <a:graphicData uri="http://schemas.openxmlformats.org/presentationml/2006/ole">
            <mc:AlternateContent xmlns:mc="http://schemas.openxmlformats.org/markup-compatibility/2006">
              <mc:Choice xmlns:v="urn:schemas-microsoft-com:vml" Requires="v">
                <p:oleObj spid="_x0000_s41" name="" r:id="rId8" imgW="381000" imgH="254000" progId="Equation.DSMT4">
                  <p:embed/>
                </p:oleObj>
              </mc:Choice>
              <mc:Fallback>
                <p:oleObj name="" r:id="rId8" imgW="381000" imgH="254000" progId="Equation.DSMT4">
                  <p:embed/>
                  <p:pic>
                    <p:nvPicPr>
                      <p:cNvPr id="0" name="图片 34"/>
                      <p:cNvPicPr/>
                      <p:nvPr/>
                    </p:nvPicPr>
                    <p:blipFill>
                      <a:blip r:embed="rId9"/>
                      <a:stretch>
                        <a:fillRect/>
                      </a:stretch>
                    </p:blipFill>
                    <p:spPr>
                      <a:xfrm>
                        <a:off x="4642485" y="3062923"/>
                        <a:ext cx="695325" cy="410845"/>
                      </a:xfrm>
                      <a:prstGeom prst="rect">
                        <a:avLst/>
                      </a:prstGeom>
                    </p:spPr>
                  </p:pic>
                </p:oleObj>
              </mc:Fallback>
            </mc:AlternateContent>
          </a:graphicData>
        </a:graphic>
      </p:graphicFrame>
      <p:graphicFrame>
        <p:nvGraphicFramePr>
          <p:cNvPr id="42" name="表格 41"/>
          <p:cNvGraphicFramePr/>
          <p:nvPr>
            <p:custDataLst>
              <p:tags r:id="rId10"/>
            </p:custDataLst>
          </p:nvPr>
        </p:nvGraphicFramePr>
        <p:xfrm>
          <a:off x="729615" y="4237355"/>
          <a:ext cx="5871210" cy="520065"/>
        </p:xfrm>
        <a:graphic>
          <a:graphicData uri="http://schemas.openxmlformats.org/drawingml/2006/table">
            <a:tbl>
              <a:tblPr firstRow="1" bandRow="1">
                <a:tableStyleId>{5940675A-B579-460E-94D1-54222C63F5DA}</a:tableStyleId>
              </a:tblPr>
              <a:tblGrid>
                <a:gridCol w="2663190"/>
                <a:gridCol w="1043305"/>
                <a:gridCol w="1037590"/>
                <a:gridCol w="1127125"/>
              </a:tblGrid>
              <a:tr h="520065">
                <a:tc>
                  <a:txBody>
                    <a:bodyPr/>
                    <a:p>
                      <a:pPr algn="ctr">
                        <a:buNone/>
                      </a:pPr>
                      <a:r>
                        <a:rPr lang="zh-CN" altLang="en-US"/>
                        <a:t>无人机可提供数据大小</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graphicFrame>
        <p:nvGraphicFramePr>
          <p:cNvPr id="43" name="对象 42"/>
          <p:cNvGraphicFramePr/>
          <p:nvPr/>
        </p:nvGraphicFramePr>
        <p:xfrm>
          <a:off x="5682615" y="4279265"/>
          <a:ext cx="785495" cy="412115"/>
        </p:xfrm>
        <a:graphic>
          <a:graphicData uri="http://schemas.openxmlformats.org/presentationml/2006/ole">
            <mc:AlternateContent xmlns:mc="http://schemas.openxmlformats.org/markup-compatibility/2006">
              <mc:Choice xmlns:v="urn:schemas-microsoft-com:vml" Requires="v">
                <p:oleObj spid="_x0000_s44" name="" r:id="rId11" imgW="393700" imgH="254000" progId="Equation.DSMT4">
                  <p:embed/>
                </p:oleObj>
              </mc:Choice>
              <mc:Fallback>
                <p:oleObj name="" r:id="rId11" imgW="393700" imgH="254000" progId="Equation.DSMT4">
                  <p:embed/>
                  <p:pic>
                    <p:nvPicPr>
                      <p:cNvPr id="0" name="图片 34"/>
                      <p:cNvPicPr/>
                      <p:nvPr/>
                    </p:nvPicPr>
                    <p:blipFill>
                      <a:blip r:embed="rId12"/>
                      <a:stretch>
                        <a:fillRect/>
                      </a:stretch>
                    </p:blipFill>
                    <p:spPr>
                      <a:xfrm>
                        <a:off x="5682615" y="4279265"/>
                        <a:ext cx="785495" cy="412115"/>
                      </a:xfrm>
                      <a:prstGeom prst="rect">
                        <a:avLst/>
                      </a:prstGeom>
                    </p:spPr>
                  </p:pic>
                </p:oleObj>
              </mc:Fallback>
            </mc:AlternateContent>
          </a:graphicData>
        </a:graphic>
      </p:graphicFrame>
      <p:graphicFrame>
        <p:nvGraphicFramePr>
          <p:cNvPr id="45" name="对象 44"/>
          <p:cNvGraphicFramePr/>
          <p:nvPr/>
        </p:nvGraphicFramePr>
        <p:xfrm>
          <a:off x="3574415" y="4279265"/>
          <a:ext cx="727075" cy="412115"/>
        </p:xfrm>
        <a:graphic>
          <a:graphicData uri="http://schemas.openxmlformats.org/presentationml/2006/ole">
            <mc:AlternateContent xmlns:mc="http://schemas.openxmlformats.org/markup-compatibility/2006">
              <mc:Choice xmlns:v="urn:schemas-microsoft-com:vml" Requires="v">
                <p:oleObj spid="_x0000_s46" name="" r:id="rId13" imgW="393700" imgH="254000" progId="Equation.DSMT4">
                  <p:embed/>
                </p:oleObj>
              </mc:Choice>
              <mc:Fallback>
                <p:oleObj name="" r:id="rId13" imgW="393700" imgH="254000" progId="Equation.DSMT4">
                  <p:embed/>
                  <p:pic>
                    <p:nvPicPr>
                      <p:cNvPr id="0" name="图片 34"/>
                      <p:cNvPicPr/>
                      <p:nvPr/>
                    </p:nvPicPr>
                    <p:blipFill>
                      <a:blip r:embed="rId14"/>
                      <a:stretch>
                        <a:fillRect/>
                      </a:stretch>
                    </p:blipFill>
                    <p:spPr>
                      <a:xfrm>
                        <a:off x="3574415" y="4279265"/>
                        <a:ext cx="727075" cy="412115"/>
                      </a:xfrm>
                      <a:prstGeom prst="rect">
                        <a:avLst/>
                      </a:prstGeom>
                    </p:spPr>
                  </p:pic>
                </p:oleObj>
              </mc:Fallback>
            </mc:AlternateContent>
          </a:graphicData>
        </a:graphic>
      </p:graphicFrame>
      <p:graphicFrame>
        <p:nvGraphicFramePr>
          <p:cNvPr id="47" name="对象 46"/>
          <p:cNvGraphicFramePr/>
          <p:nvPr/>
        </p:nvGraphicFramePr>
        <p:xfrm>
          <a:off x="4631055" y="4279265"/>
          <a:ext cx="718185" cy="411480"/>
        </p:xfrm>
        <a:graphic>
          <a:graphicData uri="http://schemas.openxmlformats.org/presentationml/2006/ole">
            <mc:AlternateContent xmlns:mc="http://schemas.openxmlformats.org/markup-compatibility/2006">
              <mc:Choice xmlns:v="urn:schemas-microsoft-com:vml" Requires="v">
                <p:oleObj spid="_x0000_s49" name="" r:id="rId15" imgW="393700" imgH="254000" progId="Equation.DSMT4">
                  <p:embed/>
                </p:oleObj>
              </mc:Choice>
              <mc:Fallback>
                <p:oleObj name="" r:id="rId15" imgW="393700" imgH="254000" progId="Equation.DSMT4">
                  <p:embed/>
                  <p:pic>
                    <p:nvPicPr>
                      <p:cNvPr id="0" name="图片 34"/>
                      <p:cNvPicPr/>
                      <p:nvPr/>
                    </p:nvPicPr>
                    <p:blipFill>
                      <a:blip r:embed="rId16"/>
                      <a:stretch>
                        <a:fillRect/>
                      </a:stretch>
                    </p:blipFill>
                    <p:spPr>
                      <a:xfrm>
                        <a:off x="4631055" y="4279265"/>
                        <a:ext cx="718185" cy="411480"/>
                      </a:xfrm>
                      <a:prstGeom prst="rect">
                        <a:avLst/>
                      </a:prstGeom>
                    </p:spPr>
                  </p:pic>
                </p:oleObj>
              </mc:Fallback>
            </mc:AlternateContent>
          </a:graphicData>
        </a:graphic>
      </p:graphicFrame>
      <p:graphicFrame>
        <p:nvGraphicFramePr>
          <p:cNvPr id="58" name="表格 57"/>
          <p:cNvGraphicFramePr/>
          <p:nvPr>
            <p:custDataLst>
              <p:tags r:id="rId17"/>
            </p:custDataLst>
          </p:nvPr>
        </p:nvGraphicFramePr>
        <p:xfrm>
          <a:off x="691515" y="5547360"/>
          <a:ext cx="9798050" cy="949325"/>
        </p:xfrm>
        <a:graphic>
          <a:graphicData uri="http://schemas.openxmlformats.org/drawingml/2006/table">
            <a:tbl>
              <a:tblPr firstRow="1" bandRow="1">
                <a:tableStyleId>{5940675A-B579-460E-94D1-54222C63F5DA}</a:tableStyleId>
              </a:tblPr>
              <a:tblGrid>
                <a:gridCol w="3092450"/>
                <a:gridCol w="2353310"/>
                <a:gridCol w="2131060"/>
                <a:gridCol w="2221230"/>
              </a:tblGrid>
              <a:tr h="949325">
                <a:tc>
                  <a:txBody>
                    <a:bodyPr/>
                    <a:p>
                      <a:pPr algn="ctr">
                        <a:buNone/>
                      </a:pPr>
                      <a:endParaRPr lang="zh-CN" altLang="en-US"/>
                    </a:p>
                    <a:p>
                      <a:pPr algn="ctr">
                        <a:buNone/>
                      </a:pPr>
                      <a:r>
                        <a:rPr lang="zh-CN" altLang="en-US"/>
                        <a:t>无人机期望可提供数据</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graphicFrame>
        <p:nvGraphicFramePr>
          <p:cNvPr id="62" name="对象 61"/>
          <p:cNvGraphicFramePr/>
          <p:nvPr/>
        </p:nvGraphicFramePr>
        <p:xfrm>
          <a:off x="3950335" y="5622608"/>
          <a:ext cx="1877695" cy="824230"/>
        </p:xfrm>
        <a:graphic>
          <a:graphicData uri="http://schemas.openxmlformats.org/presentationml/2006/ole">
            <mc:AlternateContent xmlns:mc="http://schemas.openxmlformats.org/markup-compatibility/2006">
              <mc:Choice xmlns:v="urn:schemas-microsoft-com:vml" Requires="v">
                <p:oleObj spid="_x0000_s64" name="" r:id="rId18" imgW="1016000" imgH="508000" progId="Equation.DSMT4">
                  <p:embed/>
                </p:oleObj>
              </mc:Choice>
              <mc:Fallback>
                <p:oleObj name="" r:id="rId18" imgW="1016000" imgH="508000" progId="Equation.DSMT4">
                  <p:embed/>
                  <p:pic>
                    <p:nvPicPr>
                      <p:cNvPr id="0" name="图片 34"/>
                      <p:cNvPicPr/>
                      <p:nvPr/>
                    </p:nvPicPr>
                    <p:blipFill>
                      <a:blip r:embed="rId19"/>
                      <a:stretch>
                        <a:fillRect/>
                      </a:stretch>
                    </p:blipFill>
                    <p:spPr>
                      <a:xfrm>
                        <a:off x="3950335" y="5622608"/>
                        <a:ext cx="1877695" cy="824230"/>
                      </a:xfrm>
                      <a:prstGeom prst="rect">
                        <a:avLst/>
                      </a:prstGeom>
                    </p:spPr>
                  </p:pic>
                </p:oleObj>
              </mc:Fallback>
            </mc:AlternateContent>
          </a:graphicData>
        </a:graphic>
      </p:graphicFrame>
      <p:graphicFrame>
        <p:nvGraphicFramePr>
          <p:cNvPr id="67" name="对象 66"/>
          <p:cNvGraphicFramePr/>
          <p:nvPr/>
        </p:nvGraphicFramePr>
        <p:xfrm>
          <a:off x="6230303" y="5622608"/>
          <a:ext cx="1901190" cy="824230"/>
        </p:xfrm>
        <a:graphic>
          <a:graphicData uri="http://schemas.openxmlformats.org/presentationml/2006/ole">
            <mc:AlternateContent xmlns:mc="http://schemas.openxmlformats.org/markup-compatibility/2006">
              <mc:Choice xmlns:v="urn:schemas-microsoft-com:vml" Requires="v">
                <p:oleObj spid="_x0000_s68" name="" r:id="rId20" imgW="1028700" imgH="508000" progId="Equation.DSMT4">
                  <p:embed/>
                </p:oleObj>
              </mc:Choice>
              <mc:Fallback>
                <p:oleObj name="" r:id="rId20" imgW="1028700" imgH="508000" progId="Equation.DSMT4">
                  <p:embed/>
                  <p:pic>
                    <p:nvPicPr>
                      <p:cNvPr id="0" name="图片 34"/>
                      <p:cNvPicPr/>
                      <p:nvPr/>
                    </p:nvPicPr>
                    <p:blipFill>
                      <a:blip r:embed="rId21"/>
                      <a:stretch>
                        <a:fillRect/>
                      </a:stretch>
                    </p:blipFill>
                    <p:spPr>
                      <a:xfrm>
                        <a:off x="6230303" y="5622608"/>
                        <a:ext cx="1901190" cy="824230"/>
                      </a:xfrm>
                      <a:prstGeom prst="rect">
                        <a:avLst/>
                      </a:prstGeom>
                    </p:spPr>
                  </p:pic>
                </p:oleObj>
              </mc:Fallback>
            </mc:AlternateContent>
          </a:graphicData>
        </a:graphic>
      </p:graphicFrame>
      <p:graphicFrame>
        <p:nvGraphicFramePr>
          <p:cNvPr id="70" name="对象 69"/>
          <p:cNvGraphicFramePr/>
          <p:nvPr/>
        </p:nvGraphicFramePr>
        <p:xfrm>
          <a:off x="8423593" y="5622608"/>
          <a:ext cx="1901190" cy="824230"/>
        </p:xfrm>
        <a:graphic>
          <a:graphicData uri="http://schemas.openxmlformats.org/presentationml/2006/ole">
            <mc:AlternateContent xmlns:mc="http://schemas.openxmlformats.org/markup-compatibility/2006">
              <mc:Choice xmlns:v="urn:schemas-microsoft-com:vml" Requires="v">
                <p:oleObj spid="_x0000_s71" name="" r:id="rId22" imgW="1028700" imgH="508000" progId="Equation.DSMT4">
                  <p:embed/>
                </p:oleObj>
              </mc:Choice>
              <mc:Fallback>
                <p:oleObj name="" r:id="rId22" imgW="1028700" imgH="508000" progId="Equation.DSMT4">
                  <p:embed/>
                  <p:pic>
                    <p:nvPicPr>
                      <p:cNvPr id="0" name="图片 34"/>
                      <p:cNvPicPr/>
                      <p:nvPr/>
                    </p:nvPicPr>
                    <p:blipFill>
                      <a:blip r:embed="rId23"/>
                      <a:stretch>
                        <a:fillRect/>
                      </a:stretch>
                    </p:blipFill>
                    <p:spPr>
                      <a:xfrm>
                        <a:off x="8423593" y="5622608"/>
                        <a:ext cx="1901190" cy="824230"/>
                      </a:xfrm>
                      <a:prstGeom prst="rect">
                        <a:avLst/>
                      </a:prstGeom>
                    </p:spPr>
                  </p:pic>
                </p:oleObj>
              </mc:Fallback>
            </mc:AlternateContent>
          </a:graphicData>
        </a:graphic>
      </p:graphicFrame>
      <p:sp>
        <p:nvSpPr>
          <p:cNvPr id="72" name="文本框 71"/>
          <p:cNvSpPr txBox="1"/>
          <p:nvPr/>
        </p:nvSpPr>
        <p:spPr>
          <a:xfrm>
            <a:off x="184150" y="2604770"/>
            <a:ext cx="6520180" cy="1454150"/>
          </a:xfrm>
          <a:prstGeom prst="rect">
            <a:avLst/>
          </a:prstGeom>
          <a:noFill/>
        </p:spPr>
        <p:txBody>
          <a:bodyPr wrap="square" rtlCol="0" anchor="t">
            <a:noAutofit/>
          </a:bodyPr>
          <a:p>
            <a:r>
              <a:rPr lang="en-US" altLang="zh-CN"/>
              <a:t>  </a:t>
            </a:r>
            <a:endParaRPr lang="zh-CN" altLang="en-US"/>
          </a:p>
        </p:txBody>
      </p:sp>
      <p:sp>
        <p:nvSpPr>
          <p:cNvPr id="86" name="矩形 85"/>
          <p:cNvSpPr/>
          <p:nvPr/>
        </p:nvSpPr>
        <p:spPr>
          <a:xfrm>
            <a:off x="615950" y="2717165"/>
            <a:ext cx="6254750" cy="10464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7" name="文本框 86"/>
          <p:cNvSpPr txBox="1"/>
          <p:nvPr/>
        </p:nvSpPr>
        <p:spPr>
          <a:xfrm>
            <a:off x="9262110" y="3056255"/>
            <a:ext cx="2708910" cy="368300"/>
          </a:xfrm>
          <a:prstGeom prst="rect">
            <a:avLst/>
          </a:prstGeom>
          <a:noFill/>
          <a:ln>
            <a:solidFill>
              <a:srgbClr val="FF0000"/>
            </a:solidFill>
          </a:ln>
        </p:spPr>
        <p:txBody>
          <a:bodyPr wrap="square" rtlCol="0" anchor="t">
            <a:spAutoFit/>
          </a:bodyPr>
          <a:p>
            <a:r>
              <a:rPr lang="zh-CN" altLang="en-US">
                <a:sym typeface="+mn-ea"/>
              </a:rPr>
              <a:t>在长周期下无法精确预测</a:t>
            </a:r>
            <a:endParaRPr lang="zh-CN" altLang="en-US">
              <a:sym typeface="+mn-ea"/>
            </a:endParaRPr>
          </a:p>
        </p:txBody>
      </p:sp>
      <p:cxnSp>
        <p:nvCxnSpPr>
          <p:cNvPr id="88" name="直接箭头连接符 87"/>
          <p:cNvCxnSpPr>
            <a:stCxn id="86" idx="3"/>
            <a:endCxn id="87" idx="1"/>
          </p:cNvCxnSpPr>
          <p:nvPr/>
        </p:nvCxnSpPr>
        <p:spPr>
          <a:xfrm>
            <a:off x="6870700" y="3240405"/>
            <a:ext cx="239141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1" name="文本框 110"/>
          <p:cNvSpPr txBox="1"/>
          <p:nvPr/>
        </p:nvSpPr>
        <p:spPr>
          <a:xfrm>
            <a:off x="184150" y="3865245"/>
            <a:ext cx="7139940" cy="1437640"/>
          </a:xfrm>
          <a:prstGeom prst="rect">
            <a:avLst/>
          </a:prstGeom>
          <a:noFill/>
        </p:spPr>
        <p:txBody>
          <a:bodyPr wrap="square" rtlCol="0" anchor="t">
            <a:noAutofit/>
          </a:bodyPr>
          <a:p>
            <a:r>
              <a:rPr lang="en-US" altLang="zh-CN"/>
              <a:t>  </a:t>
            </a:r>
            <a:endParaRPr lang="zh-CN" altLang="en-US"/>
          </a:p>
        </p:txBody>
      </p:sp>
      <p:sp>
        <p:nvSpPr>
          <p:cNvPr id="112" name="矩形 111"/>
          <p:cNvSpPr/>
          <p:nvPr/>
        </p:nvSpPr>
        <p:spPr>
          <a:xfrm>
            <a:off x="615950" y="3977640"/>
            <a:ext cx="6254750" cy="103441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6" name="矩形 115"/>
          <p:cNvSpPr/>
          <p:nvPr/>
        </p:nvSpPr>
        <p:spPr>
          <a:xfrm>
            <a:off x="525780" y="5356860"/>
            <a:ext cx="10582910" cy="13258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18" name="直接连接符 117"/>
          <p:cNvCxnSpPr>
            <a:stCxn id="112" idx="3"/>
          </p:cNvCxnSpPr>
          <p:nvPr/>
        </p:nvCxnSpPr>
        <p:spPr>
          <a:xfrm>
            <a:off x="6870700" y="4495165"/>
            <a:ext cx="1452245" cy="84074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20" name="文本框 119"/>
          <p:cNvSpPr txBox="1"/>
          <p:nvPr/>
        </p:nvSpPr>
        <p:spPr>
          <a:xfrm>
            <a:off x="7849235" y="4582795"/>
            <a:ext cx="1368425" cy="368300"/>
          </a:xfrm>
          <a:prstGeom prst="rect">
            <a:avLst/>
          </a:prstGeom>
          <a:noFill/>
          <a:ln>
            <a:solidFill>
              <a:srgbClr val="FF0000"/>
            </a:solidFill>
          </a:ln>
        </p:spPr>
        <p:txBody>
          <a:bodyPr wrap="square" rtlCol="0" anchor="t">
            <a:spAutoFit/>
          </a:bodyPr>
          <a:p>
            <a:pPr lvl="0" algn="l">
              <a:buClrTx/>
              <a:buSzTx/>
              <a:buFontTx/>
            </a:pPr>
            <a:r>
              <a:rPr lang="zh-CN" altLang="en-US">
                <a:sym typeface="+mn-ea"/>
              </a:rPr>
              <a:t>长度</a:t>
            </a:r>
            <a:r>
              <a:rPr lang="zh-CN" altLang="en-US">
                <a:sym typeface="+mn-ea"/>
              </a:rPr>
              <a:t>不匹配</a:t>
            </a:r>
            <a:endParaRPr lang="zh-CN" altLang="en-US">
              <a:sym typeface="+mn-ea"/>
            </a:endParaRPr>
          </a:p>
        </p:txBody>
      </p:sp>
    </p:spTree>
    <p:custDataLst>
      <p:tags r:id="rId24"/>
    </p:custData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a:sym typeface="+mn-ea"/>
              </a:rPr>
              <a:t>3.反馈控制阶段</a:t>
            </a:r>
            <a:endParaRPr>
              <a:sym typeface="+mn-ea"/>
            </a:endParaRPr>
          </a:p>
        </p:txBody>
      </p:sp>
      <p:sp>
        <p:nvSpPr>
          <p:cNvPr id="2" name="文本框 1"/>
          <p:cNvSpPr txBox="1"/>
          <p:nvPr/>
        </p:nvSpPr>
        <p:spPr>
          <a:xfrm>
            <a:off x="259715" y="1217930"/>
            <a:ext cx="6520180" cy="1454150"/>
          </a:xfrm>
          <a:prstGeom prst="rect">
            <a:avLst/>
          </a:prstGeom>
          <a:noFill/>
        </p:spPr>
        <p:txBody>
          <a:bodyPr wrap="square" rtlCol="0" anchor="t">
            <a:noAutofit/>
          </a:bodyPr>
          <a:p>
            <a:r>
              <a:rPr lang="en-US" altLang="zh-CN"/>
              <a:t>  </a:t>
            </a:r>
            <a:endParaRPr lang="zh-CN" altLang="en-US"/>
          </a:p>
        </p:txBody>
      </p:sp>
      <p:sp>
        <p:nvSpPr>
          <p:cNvPr id="29" name="矩形 28"/>
          <p:cNvSpPr/>
          <p:nvPr/>
        </p:nvSpPr>
        <p:spPr>
          <a:xfrm>
            <a:off x="691515" y="1330325"/>
            <a:ext cx="5711190" cy="10464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7515860" y="1669415"/>
            <a:ext cx="3392170" cy="368300"/>
          </a:xfrm>
          <a:prstGeom prst="rect">
            <a:avLst/>
          </a:prstGeom>
          <a:noFill/>
          <a:ln>
            <a:solidFill>
              <a:schemeClr val="accent1"/>
            </a:solidFill>
          </a:ln>
        </p:spPr>
        <p:txBody>
          <a:bodyPr wrap="square" rtlCol="0" anchor="t">
            <a:spAutoFit/>
          </a:bodyPr>
          <a:p>
            <a:r>
              <a:rPr lang="zh-CN" altLang="en-US">
                <a:sym typeface="+mn-ea"/>
              </a:rPr>
              <a:t>最大化最小用户实际下行</a:t>
            </a:r>
            <a:r>
              <a:rPr lang="zh-CN" altLang="en-US">
                <a:sym typeface="+mn-ea"/>
              </a:rPr>
              <a:t>吞吐量</a:t>
            </a:r>
            <a:endParaRPr lang="zh-CN" altLang="en-US"/>
          </a:p>
        </p:txBody>
      </p:sp>
      <p:cxnSp>
        <p:nvCxnSpPr>
          <p:cNvPr id="31" name="直接箭头连接符 30"/>
          <p:cNvCxnSpPr>
            <a:stCxn id="29" idx="3"/>
            <a:endCxn id="30" idx="1"/>
          </p:cNvCxnSpPr>
          <p:nvPr/>
        </p:nvCxnSpPr>
        <p:spPr>
          <a:xfrm>
            <a:off x="6402705" y="1853565"/>
            <a:ext cx="11131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4" name="对象 3"/>
          <p:cNvGraphicFramePr/>
          <p:nvPr/>
        </p:nvGraphicFramePr>
        <p:xfrm>
          <a:off x="850265" y="1341755"/>
          <a:ext cx="5043170" cy="897890"/>
        </p:xfrm>
        <a:graphic>
          <a:graphicData uri="http://schemas.openxmlformats.org/presentationml/2006/ole">
            <mc:AlternateContent xmlns:mc="http://schemas.openxmlformats.org/markup-compatibility/2006">
              <mc:Choice xmlns:v="urn:schemas-microsoft-com:vml" Requires="v">
                <p:oleObj spid="_x0000_s12" name="" r:id="rId1" imgW="2209800" imgH="316865" progId="Equation.DSMT4">
                  <p:embed/>
                </p:oleObj>
              </mc:Choice>
              <mc:Fallback>
                <p:oleObj name="" r:id="rId1" imgW="2209800" imgH="316865" progId="Equation.DSMT4">
                  <p:embed/>
                  <p:pic>
                    <p:nvPicPr>
                      <p:cNvPr id="0" name="图片 11"/>
                      <p:cNvPicPr/>
                      <p:nvPr/>
                    </p:nvPicPr>
                    <p:blipFill>
                      <a:blip r:embed="rId2"/>
                      <a:stretch>
                        <a:fillRect/>
                      </a:stretch>
                    </p:blipFill>
                    <p:spPr>
                      <a:xfrm>
                        <a:off x="850265" y="1341755"/>
                        <a:ext cx="5043170" cy="897890"/>
                      </a:xfrm>
                      <a:prstGeom prst="rect">
                        <a:avLst/>
                      </a:prstGeom>
                    </p:spPr>
                  </p:pic>
                </p:oleObj>
              </mc:Fallback>
            </mc:AlternateContent>
          </a:graphicData>
        </a:graphic>
      </p:graphicFrame>
      <p:sp>
        <p:nvSpPr>
          <p:cNvPr id="33" name="矩形 32"/>
          <p:cNvSpPr/>
          <p:nvPr/>
        </p:nvSpPr>
        <p:spPr>
          <a:xfrm>
            <a:off x="3564890" y="1431290"/>
            <a:ext cx="764540" cy="55943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4821555" y="2922270"/>
            <a:ext cx="6548755" cy="464185"/>
          </a:xfrm>
          <a:prstGeom prst="rect">
            <a:avLst/>
          </a:prstGeom>
          <a:noFill/>
          <a:ln>
            <a:solidFill>
              <a:schemeClr val="accent1"/>
            </a:solidFill>
          </a:ln>
        </p:spPr>
        <p:txBody>
          <a:bodyPr wrap="square" rtlCol="0" anchor="t">
            <a:noAutofit/>
          </a:bodyPr>
          <a:p>
            <a:r>
              <a:rPr lang="zh-CN" altLang="en-US">
                <a:sym typeface="+mn-ea"/>
              </a:rPr>
              <a:t>用户n累计获得吞吐量的归一化贡献值</a:t>
            </a:r>
            <a:endParaRPr lang="zh-CN" altLang="en-US">
              <a:sym typeface="+mn-ea"/>
            </a:endParaRPr>
          </a:p>
        </p:txBody>
      </p:sp>
      <p:cxnSp>
        <p:nvCxnSpPr>
          <p:cNvPr id="35" name="直接箭头连接符 34"/>
          <p:cNvCxnSpPr/>
          <p:nvPr/>
        </p:nvCxnSpPr>
        <p:spPr>
          <a:xfrm>
            <a:off x="4282440" y="2001520"/>
            <a:ext cx="1847215" cy="911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6" name="对象 35"/>
          <p:cNvGraphicFramePr/>
          <p:nvPr/>
        </p:nvGraphicFramePr>
        <p:xfrm>
          <a:off x="8815070" y="2912745"/>
          <a:ext cx="2456180" cy="463550"/>
        </p:xfrm>
        <a:graphic>
          <a:graphicData uri="http://schemas.openxmlformats.org/presentationml/2006/ole">
            <mc:AlternateContent xmlns:mc="http://schemas.openxmlformats.org/markup-compatibility/2006">
              <mc:Choice xmlns:v="urn:schemas-microsoft-com:vml" Requires="v">
                <p:oleObj spid="_x0000_s37" name="" r:id="rId3" imgW="1511300" imgH="254000" progId="Equation.DSMT4">
                  <p:embed/>
                </p:oleObj>
              </mc:Choice>
              <mc:Fallback>
                <p:oleObj name="" r:id="rId3" imgW="1511300" imgH="254000" progId="Equation.DSMT4">
                  <p:embed/>
                  <p:pic>
                    <p:nvPicPr>
                      <p:cNvPr id="0" name="图片 36"/>
                      <p:cNvPicPr/>
                      <p:nvPr/>
                    </p:nvPicPr>
                    <p:blipFill>
                      <a:blip r:embed="rId4"/>
                      <a:stretch>
                        <a:fillRect/>
                      </a:stretch>
                    </p:blipFill>
                    <p:spPr>
                      <a:xfrm>
                        <a:off x="8815070" y="2912745"/>
                        <a:ext cx="2456180" cy="463550"/>
                      </a:xfrm>
                      <a:prstGeom prst="rect">
                        <a:avLst/>
                      </a:prstGeom>
                    </p:spPr>
                  </p:pic>
                </p:oleObj>
              </mc:Fallback>
            </mc:AlternateContent>
          </a:graphicData>
        </a:graphic>
      </p:graphicFrame>
      <p:graphicFrame>
        <p:nvGraphicFramePr>
          <p:cNvPr id="38" name="对象 37"/>
          <p:cNvGraphicFramePr/>
          <p:nvPr/>
        </p:nvGraphicFramePr>
        <p:xfrm>
          <a:off x="7967345" y="4124325"/>
          <a:ext cx="3731260" cy="855345"/>
        </p:xfrm>
        <a:graphic>
          <a:graphicData uri="http://schemas.openxmlformats.org/presentationml/2006/ole">
            <mc:AlternateContent xmlns:mc="http://schemas.openxmlformats.org/markup-compatibility/2006">
              <mc:Choice xmlns:v="urn:schemas-microsoft-com:vml" Requires="v">
                <p:oleObj spid="_x0000_s39" name="" r:id="rId5" imgW="2209800" imgH="457200" progId="Equation.DSMT4">
                  <p:embed/>
                </p:oleObj>
              </mc:Choice>
              <mc:Fallback>
                <p:oleObj name="" r:id="rId5" imgW="2209800" imgH="457200" progId="Equation.DSMT4">
                  <p:embed/>
                  <p:pic>
                    <p:nvPicPr>
                      <p:cNvPr id="0" name="图片 38"/>
                      <p:cNvPicPr/>
                      <p:nvPr/>
                    </p:nvPicPr>
                    <p:blipFill>
                      <a:blip r:embed="rId6"/>
                      <a:stretch>
                        <a:fillRect/>
                      </a:stretch>
                    </p:blipFill>
                    <p:spPr>
                      <a:xfrm>
                        <a:off x="7967345" y="4124325"/>
                        <a:ext cx="3731260" cy="855345"/>
                      </a:xfrm>
                      <a:prstGeom prst="rect">
                        <a:avLst/>
                      </a:prstGeom>
                    </p:spPr>
                  </p:pic>
                </p:oleObj>
              </mc:Fallback>
            </mc:AlternateContent>
          </a:graphicData>
        </a:graphic>
      </p:graphicFrame>
      <p:sp>
        <p:nvSpPr>
          <p:cNvPr id="40" name="文本框 39"/>
          <p:cNvSpPr txBox="1"/>
          <p:nvPr/>
        </p:nvSpPr>
        <p:spPr>
          <a:xfrm>
            <a:off x="1797685" y="4124325"/>
            <a:ext cx="10220960" cy="912495"/>
          </a:xfrm>
          <a:prstGeom prst="rect">
            <a:avLst/>
          </a:prstGeom>
          <a:noFill/>
          <a:ln>
            <a:solidFill>
              <a:schemeClr val="accent1"/>
            </a:solidFill>
          </a:ln>
        </p:spPr>
        <p:txBody>
          <a:bodyPr wrap="square" rtlCol="0" anchor="t">
            <a:noAutofit/>
          </a:bodyPr>
          <a:p>
            <a:endParaRPr lang="zh-CN" altLang="en-US">
              <a:sym typeface="+mn-ea"/>
            </a:endParaRPr>
          </a:p>
          <a:p>
            <a:r>
              <a:rPr lang="zh-CN" altLang="en-US">
                <a:sym typeface="+mn-ea"/>
              </a:rPr>
              <a:t>已经获得的吞吐量量的信息可以从用户的上行链路中获得</a:t>
            </a:r>
            <a:endParaRPr lang="zh-CN" altLang="en-US">
              <a:sym typeface="+mn-ea"/>
            </a:endParaRPr>
          </a:p>
        </p:txBody>
      </p:sp>
      <p:cxnSp>
        <p:nvCxnSpPr>
          <p:cNvPr id="43" name="直接箭头连接符 42"/>
          <p:cNvCxnSpPr/>
          <p:nvPr/>
        </p:nvCxnSpPr>
        <p:spPr>
          <a:xfrm flipV="1">
            <a:off x="8178165" y="3295015"/>
            <a:ext cx="1439545" cy="11652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7"/>
    </p:custData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lang="en-US" altLang="zh-CN" b="1">
                <a:solidFill>
                  <a:srgbClr val="FF0000"/>
                </a:solidFill>
                <a:sym typeface="+mn-ea"/>
              </a:rPr>
              <a:t>1.</a:t>
            </a:r>
            <a:r>
              <a:rPr lang="zh-CN" altLang="en-US" b="1">
                <a:solidFill>
                  <a:srgbClr val="FF0000"/>
                </a:solidFill>
                <a:sym typeface="+mn-ea"/>
              </a:rPr>
              <a:t>基于半在线反馈算法的无人机辅助UC mMIMO网络多维资源优化</a:t>
            </a:r>
            <a:endParaRPr lang="zh-CN" altLang="en-US" b="1">
              <a:solidFill>
                <a:srgbClr val="FF0000"/>
              </a:solidFill>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en-US" altLang="zh-CN">
                <a:sym typeface="+mn-ea"/>
              </a:rPr>
              <a:t>3.</a:t>
            </a:r>
            <a:r>
              <a:rPr lang="zh-CN">
                <a:sym typeface="+mn-ea"/>
              </a:rPr>
              <a:t>实时修正问题与反馈控制</a:t>
            </a:r>
            <a:r>
              <a:rPr lang="zh-CN" altLang="en-US">
                <a:sym typeface="+mn-ea"/>
              </a:rPr>
              <a:t>算法流程以及部分仿真结果</a:t>
            </a:r>
            <a:endParaRPr lang="en-US" altLang="zh-CN">
              <a:sym typeface="+mn-ea"/>
            </a:endParaRPr>
          </a:p>
        </p:txBody>
      </p:sp>
      <p:pic>
        <p:nvPicPr>
          <p:cNvPr id="3" name="图片 2"/>
          <p:cNvPicPr>
            <a:picLocks noChangeAspect="1"/>
          </p:cNvPicPr>
          <p:nvPr/>
        </p:nvPicPr>
        <p:blipFill>
          <a:blip r:embed="rId1"/>
          <a:stretch>
            <a:fillRect/>
          </a:stretch>
        </p:blipFill>
        <p:spPr>
          <a:xfrm>
            <a:off x="6664960" y="1150620"/>
            <a:ext cx="5264785" cy="3173095"/>
          </a:xfrm>
          <a:prstGeom prst="rect">
            <a:avLst/>
          </a:prstGeom>
        </p:spPr>
      </p:pic>
      <p:pic>
        <p:nvPicPr>
          <p:cNvPr id="4" name="图片 3"/>
          <p:cNvPicPr>
            <a:picLocks noChangeAspect="1"/>
          </p:cNvPicPr>
          <p:nvPr/>
        </p:nvPicPr>
        <p:blipFill>
          <a:blip r:embed="rId2"/>
          <a:stretch>
            <a:fillRect/>
          </a:stretch>
        </p:blipFill>
        <p:spPr>
          <a:xfrm>
            <a:off x="6664960" y="4388485"/>
            <a:ext cx="5321300" cy="2320925"/>
          </a:xfrm>
          <a:prstGeom prst="rect">
            <a:avLst/>
          </a:prstGeom>
        </p:spPr>
      </p:pic>
      <p:pic>
        <p:nvPicPr>
          <p:cNvPr id="9" name="图片 1001"/>
          <p:cNvPicPr>
            <a:picLocks noChangeAspect="1"/>
          </p:cNvPicPr>
          <p:nvPr/>
        </p:nvPicPr>
        <p:blipFill>
          <a:blip r:embed="rId3"/>
          <a:stretch>
            <a:fillRect/>
          </a:stretch>
        </p:blipFill>
        <p:spPr>
          <a:xfrm>
            <a:off x="371475" y="1482090"/>
            <a:ext cx="5842635" cy="4925695"/>
          </a:xfrm>
          <a:prstGeom prst="rect">
            <a:avLst/>
          </a:prstGeom>
          <a:noFill/>
          <a:ln>
            <a:noFill/>
          </a:ln>
        </p:spPr>
      </p:pic>
    </p:spTree>
    <p:custDataLst>
      <p:tags r:id="rId4"/>
    </p:custData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0190" y="67310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引言</a:t>
            </a:r>
            <a:endParaRPr lang="zh-CN">
              <a:sym typeface="+mn-ea"/>
            </a:endParaRPr>
          </a:p>
        </p:txBody>
      </p:sp>
      <p:sp>
        <p:nvSpPr>
          <p:cNvPr id="8" name="文本框 7"/>
          <p:cNvSpPr txBox="1"/>
          <p:nvPr/>
        </p:nvSpPr>
        <p:spPr>
          <a:xfrm>
            <a:off x="119380" y="113030"/>
            <a:ext cx="7492365" cy="368300"/>
          </a:xfrm>
          <a:prstGeom prst="rect">
            <a:avLst/>
          </a:prstGeom>
          <a:noFill/>
        </p:spPr>
        <p:txBody>
          <a:bodyPr wrap="square" rtlCol="0">
            <a:spAutoFit/>
          </a:bodyPr>
          <a:p>
            <a:r>
              <a:rPr lang="en-US" altLang="zh-CN" b="1">
                <a:solidFill>
                  <a:srgbClr val="FF0000"/>
                </a:solidFill>
                <a:sym typeface="+mn-ea"/>
              </a:rPr>
              <a:t>2.</a:t>
            </a:r>
            <a:r>
              <a:rPr lang="zh-CN" altLang="en-US" b="1">
                <a:solidFill>
                  <a:srgbClr val="FF0000"/>
                </a:solidFill>
              </a:rPr>
              <a:t>基于谱聚类的空地融合去蜂窝mMIMO网络系统导频分配策略</a:t>
            </a:r>
            <a:endParaRPr lang="zh-CN" altLang="en-US" b="1">
              <a:solidFill>
                <a:srgbClr val="FF0000"/>
              </a:solidFill>
            </a:endParaRPr>
          </a:p>
        </p:txBody>
      </p:sp>
      <p:sp>
        <p:nvSpPr>
          <p:cNvPr id="11" name="文本框 10"/>
          <p:cNvSpPr txBox="1"/>
          <p:nvPr/>
        </p:nvSpPr>
        <p:spPr>
          <a:xfrm>
            <a:off x="119380" y="1189355"/>
            <a:ext cx="11612245" cy="645160"/>
          </a:xfrm>
          <a:prstGeom prst="rect">
            <a:avLst/>
          </a:prstGeom>
          <a:noFill/>
        </p:spPr>
        <p:txBody>
          <a:bodyPr wrap="square" rtlCol="0" anchor="t">
            <a:spAutoFit/>
          </a:bodyPr>
          <a:p>
            <a:r>
              <a:rPr lang="en-US" altLang="zh-CN"/>
              <a:t>   </a:t>
            </a:r>
            <a:r>
              <a:t>要充分发挥</a:t>
            </a:r>
            <a:r>
              <a:rPr lang="en-US"/>
              <a:t>CF mMIMO</a:t>
            </a:r>
            <a:r>
              <a:rPr lang="zh-CN" altLang="en-US"/>
              <a:t>架构的优势</a:t>
            </a:r>
            <a:r>
              <a:t>，必须获取所有用户终端(User Terminals, UT)准确的信道状态信息</a:t>
            </a:r>
            <a:r>
              <a:rPr lang="zh-CN"/>
              <a:t>，</a:t>
            </a:r>
            <a:r>
              <a:t>通常通过在上行阶段传输训练导频序列并在AP处估计所有用户的信道系数来实现。</a:t>
            </a:r>
          </a:p>
        </p:txBody>
      </p:sp>
      <p:sp>
        <p:nvSpPr>
          <p:cNvPr id="51" name="文本框 50"/>
          <p:cNvSpPr txBox="1"/>
          <p:nvPr/>
        </p:nvSpPr>
        <p:spPr>
          <a:xfrm>
            <a:off x="6598285" y="2921635"/>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dirty="0"/>
              <a:t>关键优化问题</a:t>
            </a:r>
            <a:endParaRPr lang="zh-CN" altLang="en-US" dirty="0"/>
          </a:p>
        </p:txBody>
      </p:sp>
      <p:sp>
        <p:nvSpPr>
          <p:cNvPr id="52" name="文本框 51"/>
          <p:cNvSpPr txBox="1"/>
          <p:nvPr/>
        </p:nvSpPr>
        <p:spPr>
          <a:xfrm>
            <a:off x="373380" y="2945130"/>
            <a:ext cx="329120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t>空地融合去蜂窝mMIMO网络</a:t>
            </a:r>
          </a:p>
        </p:txBody>
      </p:sp>
      <p:sp>
        <p:nvSpPr>
          <p:cNvPr id="53" name="文本框 52"/>
          <p:cNvSpPr txBox="1"/>
          <p:nvPr/>
        </p:nvSpPr>
        <p:spPr>
          <a:xfrm>
            <a:off x="4166235" y="2932430"/>
            <a:ext cx="1624330"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a:t>关键影响因素</a:t>
            </a:r>
            <a:endParaRPr lang="zh-CN" altLang="en-US"/>
          </a:p>
        </p:txBody>
      </p:sp>
      <p:sp>
        <p:nvSpPr>
          <p:cNvPr id="57" name="文本框 56"/>
          <p:cNvSpPr txBox="1"/>
          <p:nvPr/>
        </p:nvSpPr>
        <p:spPr>
          <a:xfrm>
            <a:off x="3963325" y="3623945"/>
            <a:ext cx="2468245" cy="1792605"/>
          </a:xfrm>
          <a:prstGeom prst="rect">
            <a:avLst/>
          </a:prstGeom>
          <a:noFill/>
        </p:spPr>
        <p:txBody>
          <a:bodyPr wrap="square" rtlCol="0">
            <a:noAutofit/>
          </a:bodyPr>
          <a:p>
            <a:r>
              <a:rPr lang="zh-CN" altLang="en-US" dirty="0">
                <a:sym typeface="+mn-ea"/>
              </a:rPr>
              <a:t>▷</a:t>
            </a:r>
            <a:r>
              <a:rPr lang="zh-CN" dirty="0">
                <a:sym typeface="+mn-ea"/>
              </a:rPr>
              <a:t>空地接入点信道差异度大</a:t>
            </a:r>
            <a:endParaRPr lang="zh-CN" dirty="0">
              <a:sym typeface="+mn-ea"/>
            </a:endParaRPr>
          </a:p>
          <a:p>
            <a:r>
              <a:rPr lang="zh-CN" altLang="en-US" dirty="0">
                <a:sym typeface="+mn-ea"/>
              </a:rPr>
              <a:t>▷</a:t>
            </a:r>
            <a:r>
              <a:rPr lang="zh-CN" dirty="0">
                <a:sym typeface="+mn-ea"/>
              </a:rPr>
              <a:t>用户间冲突难以量化</a:t>
            </a:r>
            <a:endParaRPr lang="zh-CN" altLang="en-US" dirty="0"/>
          </a:p>
          <a:p>
            <a:endParaRPr lang="zh-CN" altLang="en-US" dirty="0">
              <a:sym typeface="+mn-ea"/>
            </a:endParaRPr>
          </a:p>
        </p:txBody>
      </p:sp>
      <p:sp>
        <p:nvSpPr>
          <p:cNvPr id="64" name="文本框 63"/>
          <p:cNvSpPr txBox="1"/>
          <p:nvPr/>
        </p:nvSpPr>
        <p:spPr>
          <a:xfrm>
            <a:off x="6592225" y="3651250"/>
            <a:ext cx="2468245" cy="1792605"/>
          </a:xfrm>
          <a:prstGeom prst="rect">
            <a:avLst/>
          </a:prstGeom>
          <a:noFill/>
        </p:spPr>
        <p:txBody>
          <a:bodyPr wrap="square" rtlCol="0">
            <a:noAutofit/>
          </a:bodyPr>
          <a:p>
            <a:r>
              <a:rPr lang="zh-CN" altLang="en-US" dirty="0"/>
              <a:t>▷</a:t>
            </a:r>
            <a:r>
              <a:rPr lang="zh-CN" dirty="0"/>
              <a:t>导频分配策略</a:t>
            </a:r>
            <a:endParaRPr lang="zh-CN" altLang="en-US" dirty="0"/>
          </a:p>
          <a:p>
            <a:endParaRPr lang="zh-CN" altLang="en-US" dirty="0">
              <a:sym typeface="+mn-ea"/>
            </a:endParaRPr>
          </a:p>
        </p:txBody>
      </p:sp>
      <p:sp>
        <p:nvSpPr>
          <p:cNvPr id="65" name="文本框 64"/>
          <p:cNvSpPr txBox="1"/>
          <p:nvPr/>
        </p:nvSpPr>
        <p:spPr>
          <a:xfrm>
            <a:off x="9277985" y="2921635"/>
            <a:ext cx="193992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dirty="0"/>
              <a:t>优化目标</a:t>
            </a:r>
            <a:endParaRPr lang="zh-CN" altLang="en-US" dirty="0"/>
          </a:p>
        </p:txBody>
      </p:sp>
      <p:cxnSp>
        <p:nvCxnSpPr>
          <p:cNvPr id="66" name="直接箭头连接符 65"/>
          <p:cNvCxnSpPr>
            <a:stCxn id="51" idx="3"/>
            <a:endCxn id="65" idx="1"/>
          </p:cNvCxnSpPr>
          <p:nvPr/>
        </p:nvCxnSpPr>
        <p:spPr>
          <a:xfrm>
            <a:off x="8649970" y="3105785"/>
            <a:ext cx="628015" cy="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67" name="直接连接符 66"/>
          <p:cNvCxnSpPr/>
          <p:nvPr/>
        </p:nvCxnSpPr>
        <p:spPr>
          <a:xfrm flipV="1">
            <a:off x="1997710" y="2542540"/>
            <a:ext cx="5614035" cy="762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8" name="直接连接符 67"/>
          <p:cNvCxnSpPr>
            <a:stCxn id="52" idx="0"/>
          </p:cNvCxnSpPr>
          <p:nvPr/>
        </p:nvCxnSpPr>
        <p:spPr>
          <a:xfrm flipH="1" flipV="1">
            <a:off x="2014220" y="2551430"/>
            <a:ext cx="5080" cy="39370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69" name="直接箭头连接符 68"/>
          <p:cNvCxnSpPr>
            <a:endCxn id="53" idx="0"/>
          </p:cNvCxnSpPr>
          <p:nvPr/>
        </p:nvCxnSpPr>
        <p:spPr>
          <a:xfrm>
            <a:off x="4972050" y="2526030"/>
            <a:ext cx="6350" cy="40640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70" name="直接箭头连接符 69"/>
          <p:cNvCxnSpPr>
            <a:endCxn id="51" idx="0"/>
          </p:cNvCxnSpPr>
          <p:nvPr/>
        </p:nvCxnSpPr>
        <p:spPr>
          <a:xfrm>
            <a:off x="7616825" y="2538730"/>
            <a:ext cx="7620" cy="38290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76" name="椭圆 75"/>
          <p:cNvSpPr/>
          <p:nvPr/>
        </p:nvSpPr>
        <p:spPr>
          <a:xfrm>
            <a:off x="1303020" y="394462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7" name="椭圆 76"/>
          <p:cNvSpPr/>
          <p:nvPr/>
        </p:nvSpPr>
        <p:spPr>
          <a:xfrm>
            <a:off x="1906270" y="472059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8" name="椭圆 77"/>
          <p:cNvSpPr/>
          <p:nvPr/>
        </p:nvSpPr>
        <p:spPr>
          <a:xfrm>
            <a:off x="2743200" y="492442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79" name="对象 78"/>
          <p:cNvGraphicFramePr/>
          <p:nvPr/>
        </p:nvGraphicFramePr>
        <p:xfrm>
          <a:off x="716280" y="5020310"/>
          <a:ext cx="374650" cy="511175"/>
        </p:xfrm>
        <a:graphic>
          <a:graphicData uri="http://schemas.openxmlformats.org/presentationml/2006/ole">
            <mc:AlternateContent xmlns:mc="http://schemas.openxmlformats.org/markup-compatibility/2006">
              <mc:Choice xmlns:v="urn:schemas-microsoft-com:vml" Requires="v">
                <p:oleObj spid="_x0000_s80" name="" r:id="rId1" imgW="311150" imgH="413385" progId="Visio.Drawing.15">
                  <p:embed/>
                </p:oleObj>
              </mc:Choice>
              <mc:Fallback>
                <p:oleObj name="" r:id="rId1" imgW="311150" imgH="413385" progId="Visio.Drawing.15">
                  <p:embed/>
                  <p:pic>
                    <p:nvPicPr>
                      <p:cNvPr id="0" name="图片 13"/>
                      <p:cNvPicPr/>
                      <p:nvPr/>
                    </p:nvPicPr>
                    <p:blipFill>
                      <a:blip r:embed="rId2"/>
                      <a:stretch>
                        <a:fillRect/>
                      </a:stretch>
                    </p:blipFill>
                    <p:spPr>
                      <a:xfrm>
                        <a:off x="716280" y="5020310"/>
                        <a:ext cx="374650" cy="511175"/>
                      </a:xfrm>
                      <a:prstGeom prst="rect">
                        <a:avLst/>
                      </a:prstGeom>
                    </p:spPr>
                  </p:pic>
                </p:oleObj>
              </mc:Fallback>
            </mc:AlternateContent>
          </a:graphicData>
        </a:graphic>
      </p:graphicFrame>
      <p:graphicFrame>
        <p:nvGraphicFramePr>
          <p:cNvPr id="81" name="对象 80"/>
          <p:cNvGraphicFramePr/>
          <p:nvPr/>
        </p:nvGraphicFramePr>
        <p:xfrm>
          <a:off x="2977515" y="3944620"/>
          <a:ext cx="374650" cy="511175"/>
        </p:xfrm>
        <a:graphic>
          <a:graphicData uri="http://schemas.openxmlformats.org/presentationml/2006/ole">
            <mc:AlternateContent xmlns:mc="http://schemas.openxmlformats.org/markup-compatibility/2006">
              <mc:Choice xmlns:v="urn:schemas-microsoft-com:vml" Requires="v">
                <p:oleObj spid="_x0000_s82" name="" r:id="rId3" imgW="311150" imgH="413385" progId="Visio.Drawing.15">
                  <p:embed/>
                </p:oleObj>
              </mc:Choice>
              <mc:Fallback>
                <p:oleObj name="" r:id="rId3" imgW="311150" imgH="413385" progId="Visio.Drawing.15">
                  <p:embed/>
                  <p:pic>
                    <p:nvPicPr>
                      <p:cNvPr id="0" name="图片 29"/>
                      <p:cNvPicPr/>
                      <p:nvPr/>
                    </p:nvPicPr>
                    <p:blipFill>
                      <a:blip r:embed="rId4"/>
                      <a:stretch>
                        <a:fillRect/>
                      </a:stretch>
                    </p:blipFill>
                    <p:spPr>
                      <a:xfrm>
                        <a:off x="2977515" y="3944620"/>
                        <a:ext cx="374650" cy="511175"/>
                      </a:xfrm>
                      <a:prstGeom prst="rect">
                        <a:avLst/>
                      </a:prstGeom>
                    </p:spPr>
                  </p:pic>
                </p:oleObj>
              </mc:Fallback>
            </mc:AlternateContent>
          </a:graphicData>
        </a:graphic>
      </p:graphicFrame>
      <p:graphicFrame>
        <p:nvGraphicFramePr>
          <p:cNvPr id="83" name="对象 82"/>
          <p:cNvGraphicFramePr/>
          <p:nvPr/>
        </p:nvGraphicFramePr>
        <p:xfrm>
          <a:off x="716280" y="3971925"/>
          <a:ext cx="374650" cy="511175"/>
        </p:xfrm>
        <a:graphic>
          <a:graphicData uri="http://schemas.openxmlformats.org/presentationml/2006/ole">
            <mc:AlternateContent xmlns:mc="http://schemas.openxmlformats.org/markup-compatibility/2006">
              <mc:Choice xmlns:v="urn:schemas-microsoft-com:vml" Requires="v">
                <p:oleObj spid="_x0000_s84" name="" r:id="rId5" imgW="311150" imgH="413385" progId="Visio.Drawing.15">
                  <p:embed/>
                </p:oleObj>
              </mc:Choice>
              <mc:Fallback>
                <p:oleObj name="" r:id="rId5" imgW="311150" imgH="413385" progId="Visio.Drawing.15">
                  <p:embed/>
                  <p:pic>
                    <p:nvPicPr>
                      <p:cNvPr id="0" name="图片 37"/>
                      <p:cNvPicPr/>
                      <p:nvPr/>
                    </p:nvPicPr>
                    <p:blipFill>
                      <a:blip r:embed="rId4"/>
                      <a:stretch>
                        <a:fillRect/>
                      </a:stretch>
                    </p:blipFill>
                    <p:spPr>
                      <a:xfrm>
                        <a:off x="716280" y="3971925"/>
                        <a:ext cx="374650" cy="511175"/>
                      </a:xfrm>
                      <a:prstGeom prst="rect">
                        <a:avLst/>
                      </a:prstGeom>
                    </p:spPr>
                  </p:pic>
                </p:oleObj>
              </mc:Fallback>
            </mc:AlternateContent>
          </a:graphicData>
        </a:graphic>
      </p:graphicFrame>
      <p:cxnSp>
        <p:nvCxnSpPr>
          <p:cNvPr id="85" name="直接箭头连接符 84"/>
          <p:cNvCxnSpPr/>
          <p:nvPr/>
        </p:nvCxnSpPr>
        <p:spPr>
          <a:xfrm flipV="1">
            <a:off x="1024890" y="4939665"/>
            <a:ext cx="892175" cy="2209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6" name="直接箭头连接符 85"/>
          <p:cNvCxnSpPr>
            <a:stCxn id="79" idx="0"/>
            <a:endCxn id="76" idx="4"/>
          </p:cNvCxnSpPr>
          <p:nvPr/>
        </p:nvCxnSpPr>
        <p:spPr>
          <a:xfrm flipV="1">
            <a:off x="903605" y="4244340"/>
            <a:ext cx="549275" cy="7759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7" name="直接箭头连接符 86"/>
          <p:cNvCxnSpPr>
            <a:endCxn id="76" idx="3"/>
          </p:cNvCxnSpPr>
          <p:nvPr/>
        </p:nvCxnSpPr>
        <p:spPr>
          <a:xfrm>
            <a:off x="1024890" y="4110355"/>
            <a:ext cx="321945" cy="90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8" name="直接箭头连接符 87"/>
          <p:cNvCxnSpPr>
            <a:endCxn id="76" idx="7"/>
          </p:cNvCxnSpPr>
          <p:nvPr/>
        </p:nvCxnSpPr>
        <p:spPr>
          <a:xfrm flipH="1">
            <a:off x="1558925" y="3844925"/>
            <a:ext cx="387985" cy="1435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a:endCxn id="76" idx="4"/>
          </p:cNvCxnSpPr>
          <p:nvPr/>
        </p:nvCxnSpPr>
        <p:spPr>
          <a:xfrm flipH="1" flipV="1">
            <a:off x="1452880" y="4244340"/>
            <a:ext cx="221615" cy="11830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0" name="直接箭头连接符 89"/>
          <p:cNvCxnSpPr>
            <a:endCxn id="78" idx="4"/>
          </p:cNvCxnSpPr>
          <p:nvPr/>
        </p:nvCxnSpPr>
        <p:spPr>
          <a:xfrm flipV="1">
            <a:off x="1861820" y="5224145"/>
            <a:ext cx="1031240" cy="459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a:endCxn id="77" idx="4"/>
          </p:cNvCxnSpPr>
          <p:nvPr/>
        </p:nvCxnSpPr>
        <p:spPr>
          <a:xfrm flipV="1">
            <a:off x="1847215" y="5020310"/>
            <a:ext cx="208915" cy="5264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2" name="直接箭头连接符 91"/>
          <p:cNvCxnSpPr>
            <a:endCxn id="77" idx="0"/>
          </p:cNvCxnSpPr>
          <p:nvPr/>
        </p:nvCxnSpPr>
        <p:spPr>
          <a:xfrm>
            <a:off x="1946910" y="3844925"/>
            <a:ext cx="109220" cy="8756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a:stCxn id="81" idx="2"/>
            <a:endCxn id="77" idx="6"/>
          </p:cNvCxnSpPr>
          <p:nvPr/>
        </p:nvCxnSpPr>
        <p:spPr>
          <a:xfrm flipH="1">
            <a:off x="2205990" y="4455795"/>
            <a:ext cx="958850" cy="4146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4" name="直接箭头连接符 93"/>
          <p:cNvCxnSpPr>
            <a:endCxn id="78" idx="7"/>
          </p:cNvCxnSpPr>
          <p:nvPr/>
        </p:nvCxnSpPr>
        <p:spPr>
          <a:xfrm flipH="1">
            <a:off x="2999105" y="4458335"/>
            <a:ext cx="170815" cy="509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5" name="直接箭头连接符 94"/>
          <p:cNvCxnSpPr>
            <a:endCxn id="76" idx="6"/>
          </p:cNvCxnSpPr>
          <p:nvPr/>
        </p:nvCxnSpPr>
        <p:spPr>
          <a:xfrm flipH="1" flipV="1">
            <a:off x="1602740" y="4094480"/>
            <a:ext cx="1459230" cy="237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6" name="直接箭头连接符 95"/>
          <p:cNvCxnSpPr>
            <a:endCxn id="77" idx="1"/>
          </p:cNvCxnSpPr>
          <p:nvPr/>
        </p:nvCxnSpPr>
        <p:spPr>
          <a:xfrm>
            <a:off x="986790" y="4376420"/>
            <a:ext cx="963295" cy="387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7" name="直接箭头连接符 96"/>
          <p:cNvCxnSpPr>
            <a:endCxn id="78" idx="2"/>
          </p:cNvCxnSpPr>
          <p:nvPr/>
        </p:nvCxnSpPr>
        <p:spPr>
          <a:xfrm flipV="1">
            <a:off x="1107440" y="5074285"/>
            <a:ext cx="1635760" cy="1943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8" name="直接箭头连接符 97"/>
          <p:cNvCxnSpPr>
            <a:endCxn id="78" idx="1"/>
          </p:cNvCxnSpPr>
          <p:nvPr/>
        </p:nvCxnSpPr>
        <p:spPr>
          <a:xfrm>
            <a:off x="980440" y="4224655"/>
            <a:ext cx="1806575" cy="7435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9" name="文本框 98"/>
          <p:cNvSpPr txBox="1"/>
          <p:nvPr/>
        </p:nvSpPr>
        <p:spPr>
          <a:xfrm>
            <a:off x="716280" y="5982970"/>
            <a:ext cx="2482215" cy="368300"/>
          </a:xfrm>
          <a:prstGeom prst="rect">
            <a:avLst/>
          </a:prstGeom>
          <a:noFill/>
        </p:spPr>
        <p:txBody>
          <a:bodyPr wrap="square" rtlCol="0">
            <a:spAutoFit/>
          </a:bodyPr>
          <a:p>
            <a:r>
              <a:rPr lang="zh-CN" altLang="en-US">
                <a:sym typeface="+mn-ea"/>
              </a:rPr>
              <a:t>空地融合</a:t>
            </a:r>
            <a:r>
              <a:rPr lang="en-US" altLang="zh-CN">
                <a:sym typeface="+mn-ea"/>
              </a:rPr>
              <a:t>CF mMIMO</a:t>
            </a:r>
            <a:endParaRPr lang="en-US" altLang="zh-CN"/>
          </a:p>
        </p:txBody>
      </p:sp>
      <p:cxnSp>
        <p:nvCxnSpPr>
          <p:cNvPr id="100" name="直接箭头连接符 99"/>
          <p:cNvCxnSpPr>
            <a:endCxn id="78" idx="0"/>
          </p:cNvCxnSpPr>
          <p:nvPr/>
        </p:nvCxnSpPr>
        <p:spPr>
          <a:xfrm>
            <a:off x="2040890" y="3832225"/>
            <a:ext cx="852170" cy="10922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101" name="对象 100"/>
          <p:cNvGraphicFramePr/>
          <p:nvPr/>
        </p:nvGraphicFramePr>
        <p:xfrm>
          <a:off x="1302385" y="5427345"/>
          <a:ext cx="831850" cy="378460"/>
        </p:xfrm>
        <a:graphic>
          <a:graphicData uri="http://schemas.openxmlformats.org/presentationml/2006/ole">
            <mc:AlternateContent xmlns:mc="http://schemas.openxmlformats.org/markup-compatibility/2006">
              <mc:Choice xmlns:v="urn:schemas-microsoft-com:vml" Requires="v">
                <p:oleObj spid="_x0000_s102" name="" r:id="rId6" imgW="807085" imgH="413385" progId="Visio.Drawing.15">
                  <p:embed/>
                </p:oleObj>
              </mc:Choice>
              <mc:Fallback>
                <p:oleObj name="" r:id="rId6" imgW="807085" imgH="413385" progId="Visio.Drawing.15">
                  <p:embed/>
                  <p:pic>
                    <p:nvPicPr>
                      <p:cNvPr id="0" name="图片 40"/>
                      <p:cNvPicPr/>
                      <p:nvPr/>
                    </p:nvPicPr>
                    <p:blipFill>
                      <a:blip r:embed="rId7"/>
                      <a:stretch>
                        <a:fillRect/>
                      </a:stretch>
                    </p:blipFill>
                    <p:spPr>
                      <a:xfrm>
                        <a:off x="1302385" y="5427345"/>
                        <a:ext cx="831850" cy="378460"/>
                      </a:xfrm>
                      <a:prstGeom prst="rect">
                        <a:avLst/>
                      </a:prstGeom>
                    </p:spPr>
                  </p:pic>
                </p:oleObj>
              </mc:Fallback>
            </mc:AlternateContent>
          </a:graphicData>
        </a:graphic>
      </p:graphicFrame>
      <p:graphicFrame>
        <p:nvGraphicFramePr>
          <p:cNvPr id="103" name="对象 102"/>
          <p:cNvGraphicFramePr/>
          <p:nvPr/>
        </p:nvGraphicFramePr>
        <p:xfrm>
          <a:off x="1602740" y="3490595"/>
          <a:ext cx="831850" cy="378460"/>
        </p:xfrm>
        <a:graphic>
          <a:graphicData uri="http://schemas.openxmlformats.org/presentationml/2006/ole">
            <mc:AlternateContent xmlns:mc="http://schemas.openxmlformats.org/markup-compatibility/2006">
              <mc:Choice xmlns:v="urn:schemas-microsoft-com:vml" Requires="v">
                <p:oleObj spid="_x0000_s104" name="" r:id="rId8" imgW="807085" imgH="413385" progId="Visio.Drawing.15">
                  <p:embed/>
                </p:oleObj>
              </mc:Choice>
              <mc:Fallback>
                <p:oleObj name="" r:id="rId8" imgW="807085" imgH="413385" progId="Visio.Drawing.15">
                  <p:embed/>
                  <p:pic>
                    <p:nvPicPr>
                      <p:cNvPr id="0" name="图片 40"/>
                      <p:cNvPicPr/>
                      <p:nvPr/>
                    </p:nvPicPr>
                    <p:blipFill>
                      <a:blip r:embed="rId7"/>
                      <a:stretch>
                        <a:fillRect/>
                      </a:stretch>
                    </p:blipFill>
                    <p:spPr>
                      <a:xfrm>
                        <a:off x="1602740" y="3490595"/>
                        <a:ext cx="831850" cy="378460"/>
                      </a:xfrm>
                      <a:prstGeom prst="rect">
                        <a:avLst/>
                      </a:prstGeom>
                    </p:spPr>
                  </p:pic>
                </p:oleObj>
              </mc:Fallback>
            </mc:AlternateContent>
          </a:graphicData>
        </a:graphic>
      </p:graphicFrame>
      <p:sp>
        <p:nvSpPr>
          <p:cNvPr id="105" name="文本框 104"/>
          <p:cNvSpPr txBox="1"/>
          <p:nvPr/>
        </p:nvSpPr>
        <p:spPr>
          <a:xfrm>
            <a:off x="9187470" y="3623945"/>
            <a:ext cx="2468245" cy="1792605"/>
          </a:xfrm>
          <a:prstGeom prst="rect">
            <a:avLst/>
          </a:prstGeom>
          <a:noFill/>
        </p:spPr>
        <p:txBody>
          <a:bodyPr wrap="square" rtlCol="0">
            <a:noAutofit/>
          </a:bodyPr>
          <a:p>
            <a:r>
              <a:rPr lang="zh-CN" altLang="en-US" dirty="0"/>
              <a:t>▷保证公平性的前提下</a:t>
            </a:r>
            <a:r>
              <a:rPr lang="zh-CN" dirty="0"/>
              <a:t>最小化总体导频干扰</a:t>
            </a:r>
            <a:endParaRPr lang="zh-CN" altLang="en-US" dirty="0">
              <a:sym typeface="+mn-ea"/>
            </a:endParaRPr>
          </a:p>
        </p:txBody>
      </p:sp>
    </p:spTree>
    <p:custDataLst>
      <p:tags r:id="rId9"/>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关键问题以及优化目标</a:t>
            </a:r>
            <a:endParaRPr lang="zh-CN">
              <a:sym typeface="+mn-ea"/>
            </a:endParaRPr>
          </a:p>
        </p:txBody>
      </p:sp>
      <p:sp>
        <p:nvSpPr>
          <p:cNvPr id="2" name="文本框 1"/>
          <p:cNvSpPr txBox="1"/>
          <p:nvPr/>
        </p:nvSpPr>
        <p:spPr>
          <a:xfrm>
            <a:off x="259715" y="1217930"/>
            <a:ext cx="6520180" cy="1454150"/>
          </a:xfrm>
          <a:prstGeom prst="rect">
            <a:avLst/>
          </a:prstGeom>
          <a:noFill/>
        </p:spPr>
        <p:txBody>
          <a:bodyPr wrap="square" rtlCol="0" anchor="t">
            <a:noAutofit/>
          </a:bodyPr>
          <a:p>
            <a:r>
              <a:rPr lang="en-US" altLang="zh-CN"/>
              <a:t>  </a:t>
            </a:r>
            <a:endParaRPr lang="zh-CN" altLang="en-US"/>
          </a:p>
        </p:txBody>
      </p:sp>
      <p:sp>
        <p:nvSpPr>
          <p:cNvPr id="29" name="矩形 28"/>
          <p:cNvSpPr/>
          <p:nvPr/>
        </p:nvSpPr>
        <p:spPr>
          <a:xfrm>
            <a:off x="364490" y="1217930"/>
            <a:ext cx="7188200" cy="236918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nvSpPr>
        <p:spPr>
          <a:xfrm>
            <a:off x="4008755" y="1263650"/>
            <a:ext cx="2771140" cy="990600"/>
          </a:xfrm>
          <a:prstGeom prst="rect">
            <a:avLst/>
          </a:prstGeom>
          <a:no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2" name="直接箭头连接符 31"/>
          <p:cNvCxnSpPr>
            <a:stCxn id="23" idx="3"/>
            <a:endCxn id="33" idx="1"/>
          </p:cNvCxnSpPr>
          <p:nvPr/>
        </p:nvCxnSpPr>
        <p:spPr>
          <a:xfrm>
            <a:off x="6779895" y="1758950"/>
            <a:ext cx="1327785" cy="967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8107680" y="2404110"/>
            <a:ext cx="1541780" cy="645160"/>
          </a:xfrm>
          <a:prstGeom prst="rect">
            <a:avLst/>
          </a:prstGeom>
          <a:noFill/>
          <a:ln>
            <a:solidFill>
              <a:srgbClr val="FF0000"/>
            </a:solidFill>
          </a:ln>
        </p:spPr>
        <p:txBody>
          <a:bodyPr wrap="square" rtlCol="0" anchor="t">
            <a:spAutoFit/>
          </a:bodyPr>
          <a:p>
            <a:r>
              <a:rPr lang="zh-CN" altLang="en-US">
                <a:sym typeface="+mn-ea"/>
              </a:rPr>
              <a:t>导频干扰强度</a:t>
            </a:r>
            <a:endParaRPr lang="zh-CN" altLang="en-US"/>
          </a:p>
        </p:txBody>
      </p:sp>
      <p:graphicFrame>
        <p:nvGraphicFramePr>
          <p:cNvPr id="34" name="对象 33"/>
          <p:cNvGraphicFramePr/>
          <p:nvPr/>
        </p:nvGraphicFramePr>
        <p:xfrm>
          <a:off x="920115" y="2432050"/>
          <a:ext cx="4768215" cy="1130300"/>
        </p:xfrm>
        <a:graphic>
          <a:graphicData uri="http://schemas.openxmlformats.org/presentationml/2006/ole">
            <mc:AlternateContent xmlns:mc="http://schemas.openxmlformats.org/markup-compatibility/2006">
              <mc:Choice xmlns:v="urn:schemas-microsoft-com:vml" Requires="v">
                <p:oleObj spid="_x0000_s35" name="" r:id="rId1" imgW="2819400" imgH="711200" progId="Equation.DSMT4">
                  <p:embed/>
                </p:oleObj>
              </mc:Choice>
              <mc:Fallback>
                <p:oleObj name="" r:id="rId1" imgW="2819400" imgH="711200" progId="Equation.DSMT4">
                  <p:embed/>
                  <p:pic>
                    <p:nvPicPr>
                      <p:cNvPr id="0" name="图片 34"/>
                      <p:cNvPicPr/>
                      <p:nvPr/>
                    </p:nvPicPr>
                    <p:blipFill>
                      <a:blip r:embed="rId2"/>
                      <a:stretch>
                        <a:fillRect/>
                      </a:stretch>
                    </p:blipFill>
                    <p:spPr>
                      <a:xfrm>
                        <a:off x="920115" y="2432050"/>
                        <a:ext cx="4768215" cy="1130300"/>
                      </a:xfrm>
                      <a:prstGeom prst="rect">
                        <a:avLst/>
                      </a:prstGeom>
                    </p:spPr>
                  </p:pic>
                </p:oleObj>
              </mc:Fallback>
            </mc:AlternateContent>
          </a:graphicData>
        </a:graphic>
      </p:graphicFrame>
      <p:graphicFrame>
        <p:nvGraphicFramePr>
          <p:cNvPr id="36" name="对象 35"/>
          <p:cNvGraphicFramePr/>
          <p:nvPr/>
        </p:nvGraphicFramePr>
        <p:xfrm>
          <a:off x="573405" y="1263650"/>
          <a:ext cx="6668135" cy="1251585"/>
        </p:xfrm>
        <a:graphic>
          <a:graphicData uri="http://schemas.openxmlformats.org/presentationml/2006/ole">
            <mc:AlternateContent xmlns:mc="http://schemas.openxmlformats.org/markup-compatibility/2006">
              <mc:Choice xmlns:v="urn:schemas-microsoft-com:vml" Requires="v">
                <p:oleObj spid="_x0000_s37" name="" r:id="rId3" imgW="3644900" imgH="647700" progId="Equation.DSMT4">
                  <p:embed/>
                </p:oleObj>
              </mc:Choice>
              <mc:Fallback>
                <p:oleObj name="" r:id="rId3" imgW="3644900" imgH="647700" progId="Equation.DSMT4">
                  <p:embed/>
                  <p:pic>
                    <p:nvPicPr>
                      <p:cNvPr id="0" name="图片 36"/>
                      <p:cNvPicPr/>
                      <p:nvPr/>
                    </p:nvPicPr>
                    <p:blipFill>
                      <a:blip r:embed="rId4"/>
                      <a:stretch>
                        <a:fillRect/>
                      </a:stretch>
                    </p:blipFill>
                    <p:spPr>
                      <a:xfrm>
                        <a:off x="573405" y="1263650"/>
                        <a:ext cx="6668135" cy="1251585"/>
                      </a:xfrm>
                      <a:prstGeom prst="rect">
                        <a:avLst/>
                      </a:prstGeom>
                    </p:spPr>
                  </p:pic>
                </p:oleObj>
              </mc:Fallback>
            </mc:AlternateContent>
          </a:graphicData>
        </a:graphic>
      </p:graphicFrame>
      <p:graphicFrame>
        <p:nvGraphicFramePr>
          <p:cNvPr id="6" name="对象 5"/>
          <p:cNvGraphicFramePr/>
          <p:nvPr/>
        </p:nvGraphicFramePr>
        <p:xfrm>
          <a:off x="899160" y="3863340"/>
          <a:ext cx="7840345" cy="1541780"/>
        </p:xfrm>
        <a:graphic>
          <a:graphicData uri="http://schemas.openxmlformats.org/presentationml/2006/ole">
            <mc:AlternateContent xmlns:mc="http://schemas.openxmlformats.org/markup-compatibility/2006">
              <mc:Choice xmlns:v="urn:schemas-microsoft-com:vml" Requires="v">
                <p:oleObj spid="_x0000_s9" name="" r:id="rId5" imgW="3060065" imgH="533400" progId="Equation.DSMT4">
                  <p:embed/>
                </p:oleObj>
              </mc:Choice>
              <mc:Fallback>
                <p:oleObj name="" r:id="rId5" imgW="3060065" imgH="533400" progId="Equation.DSMT4">
                  <p:embed/>
                  <p:pic>
                    <p:nvPicPr>
                      <p:cNvPr id="0" name="图片 8"/>
                      <p:cNvPicPr/>
                      <p:nvPr/>
                    </p:nvPicPr>
                    <p:blipFill>
                      <a:blip r:embed="rId6"/>
                      <a:stretch>
                        <a:fillRect/>
                      </a:stretch>
                    </p:blipFill>
                    <p:spPr>
                      <a:xfrm>
                        <a:off x="899160" y="3863340"/>
                        <a:ext cx="7840345" cy="1541780"/>
                      </a:xfrm>
                      <a:prstGeom prst="rect">
                        <a:avLst/>
                      </a:prstGeom>
                    </p:spPr>
                  </p:pic>
                </p:oleObj>
              </mc:Fallback>
            </mc:AlternateContent>
          </a:graphicData>
        </a:graphic>
      </p:graphicFrame>
      <p:graphicFrame>
        <p:nvGraphicFramePr>
          <p:cNvPr id="10" name="对象 9"/>
          <p:cNvGraphicFramePr/>
          <p:nvPr/>
        </p:nvGraphicFramePr>
        <p:xfrm>
          <a:off x="2118995" y="5405120"/>
          <a:ext cx="5188585" cy="724535"/>
        </p:xfrm>
        <a:graphic>
          <a:graphicData uri="http://schemas.openxmlformats.org/presentationml/2006/ole">
            <mc:AlternateContent xmlns:mc="http://schemas.openxmlformats.org/markup-compatibility/2006">
              <mc:Choice xmlns:v="urn:schemas-microsoft-com:vml" Requires="v">
                <p:oleObj spid="_x0000_s11" name="" r:id="rId7" imgW="4779645" imgH="739775" progId="Equation.DSMT4">
                  <p:embed/>
                </p:oleObj>
              </mc:Choice>
              <mc:Fallback>
                <p:oleObj name="" r:id="rId7" imgW="4779645" imgH="739775" progId="Equation.DSMT4">
                  <p:embed/>
                  <p:pic>
                    <p:nvPicPr>
                      <p:cNvPr id="0" name="图片 10"/>
                      <p:cNvPicPr/>
                      <p:nvPr/>
                    </p:nvPicPr>
                    <p:blipFill>
                      <a:blip r:embed="rId8"/>
                      <a:stretch>
                        <a:fillRect/>
                      </a:stretch>
                    </p:blipFill>
                    <p:spPr>
                      <a:xfrm>
                        <a:off x="2118995" y="5405120"/>
                        <a:ext cx="5188585" cy="724535"/>
                      </a:xfrm>
                      <a:prstGeom prst="rect">
                        <a:avLst/>
                      </a:prstGeom>
                    </p:spPr>
                  </p:pic>
                </p:oleObj>
              </mc:Fallback>
            </mc:AlternateContent>
          </a:graphicData>
        </a:graphic>
      </p:graphicFrame>
      <p:sp>
        <p:nvSpPr>
          <p:cNvPr id="12" name="矩形 11"/>
          <p:cNvSpPr/>
          <p:nvPr/>
        </p:nvSpPr>
        <p:spPr>
          <a:xfrm>
            <a:off x="658495" y="3863340"/>
            <a:ext cx="8240395" cy="246824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a:stCxn id="12" idx="3"/>
          </p:cNvCxnSpPr>
          <p:nvPr/>
        </p:nvCxnSpPr>
        <p:spPr>
          <a:xfrm>
            <a:off x="8898890" y="5097780"/>
            <a:ext cx="665480"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9564370" y="4759960"/>
            <a:ext cx="2188845" cy="645160"/>
          </a:xfrm>
          <a:prstGeom prst="rect">
            <a:avLst/>
          </a:prstGeom>
          <a:noFill/>
          <a:ln>
            <a:solidFill>
              <a:srgbClr val="0070C0"/>
            </a:solidFill>
          </a:ln>
        </p:spPr>
        <p:txBody>
          <a:bodyPr wrap="square" rtlCol="0" anchor="t">
            <a:spAutoFit/>
          </a:bodyPr>
          <a:p>
            <a:r>
              <a:rPr lang="zh-CN" altLang="en-US">
                <a:sym typeface="+mn-ea"/>
              </a:rPr>
              <a:t>最小化整体导频干扰强度</a:t>
            </a:r>
            <a:endParaRPr lang="zh-CN" altLang="en-US"/>
          </a:p>
        </p:txBody>
      </p:sp>
    </p:spTree>
    <p:custDataLst>
      <p:tags r:id="rId9"/>
    </p:custData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关键问题转化</a:t>
            </a:r>
            <a:endParaRPr lang="en-US" altLang="zh-CN">
              <a:sym typeface="+mn-ea"/>
            </a:endParaRPr>
          </a:p>
        </p:txBody>
      </p:sp>
      <p:pic>
        <p:nvPicPr>
          <p:cNvPr id="3" name="图片 2"/>
          <p:cNvPicPr>
            <a:picLocks noChangeAspect="1"/>
          </p:cNvPicPr>
          <p:nvPr/>
        </p:nvPicPr>
        <p:blipFill>
          <a:blip r:embed="rId1"/>
          <a:stretch>
            <a:fillRect/>
          </a:stretch>
        </p:blipFill>
        <p:spPr>
          <a:xfrm>
            <a:off x="1159510" y="1664970"/>
            <a:ext cx="9872980" cy="2712085"/>
          </a:xfrm>
          <a:prstGeom prst="rect">
            <a:avLst/>
          </a:prstGeom>
        </p:spPr>
      </p:pic>
      <p:sp>
        <p:nvSpPr>
          <p:cNvPr id="12" name="任意多边形 11"/>
          <p:cNvSpPr/>
          <p:nvPr/>
        </p:nvSpPr>
        <p:spPr>
          <a:xfrm>
            <a:off x="6099175" y="3051810"/>
            <a:ext cx="1819910" cy="1325245"/>
          </a:xfrm>
          <a:custGeom>
            <a:avLst/>
            <a:gdLst>
              <a:gd name="connisteX0" fmla="*/ 548640 w 1819910"/>
              <a:gd name="connsiteY0" fmla="*/ 411480 h 1325245"/>
              <a:gd name="connisteX1" fmla="*/ 480060 w 1819910"/>
              <a:gd name="connsiteY1" fmla="*/ 350520 h 1325245"/>
              <a:gd name="connisteX2" fmla="*/ 411480 w 1819910"/>
              <a:gd name="connsiteY2" fmla="*/ 304800 h 1325245"/>
              <a:gd name="connisteX3" fmla="*/ 388620 w 1819910"/>
              <a:gd name="connsiteY3" fmla="*/ 236220 h 1325245"/>
              <a:gd name="connisteX4" fmla="*/ 419100 w 1819910"/>
              <a:gd name="connsiteY4" fmla="*/ 160020 h 1325245"/>
              <a:gd name="connisteX5" fmla="*/ 495300 w 1819910"/>
              <a:gd name="connsiteY5" fmla="*/ 121920 h 1325245"/>
              <a:gd name="connisteX6" fmla="*/ 586740 w 1819910"/>
              <a:gd name="connsiteY6" fmla="*/ 76200 h 1325245"/>
              <a:gd name="connisteX7" fmla="*/ 662305 w 1819910"/>
              <a:gd name="connsiteY7" fmla="*/ 60960 h 1325245"/>
              <a:gd name="connisteX8" fmla="*/ 738505 w 1819910"/>
              <a:gd name="connsiteY8" fmla="*/ 53340 h 1325245"/>
              <a:gd name="connisteX9" fmla="*/ 807085 w 1819910"/>
              <a:gd name="connsiteY9" fmla="*/ 45720 h 1325245"/>
              <a:gd name="connisteX10" fmla="*/ 883285 w 1819910"/>
              <a:gd name="connsiteY10" fmla="*/ 45720 h 1325245"/>
              <a:gd name="connisteX11" fmla="*/ 959485 w 1819910"/>
              <a:gd name="connsiteY11" fmla="*/ 38100 h 1325245"/>
              <a:gd name="connisteX12" fmla="*/ 1028065 w 1819910"/>
              <a:gd name="connsiteY12" fmla="*/ 30480 h 1325245"/>
              <a:gd name="connisteX13" fmla="*/ 1096645 w 1819910"/>
              <a:gd name="connsiteY13" fmla="*/ 15240 h 1325245"/>
              <a:gd name="connisteX14" fmla="*/ 1165225 w 1819910"/>
              <a:gd name="connsiteY14" fmla="*/ 0 h 1325245"/>
              <a:gd name="connisteX15" fmla="*/ 1233805 w 1819910"/>
              <a:gd name="connsiteY15" fmla="*/ 0 h 1325245"/>
              <a:gd name="connisteX16" fmla="*/ 1302385 w 1819910"/>
              <a:gd name="connsiteY16" fmla="*/ 0 h 1325245"/>
              <a:gd name="connisteX17" fmla="*/ 1370965 w 1819910"/>
              <a:gd name="connsiteY17" fmla="*/ 0 h 1325245"/>
              <a:gd name="connisteX18" fmla="*/ 1439545 w 1819910"/>
              <a:gd name="connsiteY18" fmla="*/ 0 h 1325245"/>
              <a:gd name="connisteX19" fmla="*/ 1508125 w 1819910"/>
              <a:gd name="connsiteY19" fmla="*/ 38100 h 1325245"/>
              <a:gd name="connisteX20" fmla="*/ 1576705 w 1819910"/>
              <a:gd name="connsiteY20" fmla="*/ 45720 h 1325245"/>
              <a:gd name="connisteX21" fmla="*/ 1645285 w 1819910"/>
              <a:gd name="connsiteY21" fmla="*/ 83820 h 1325245"/>
              <a:gd name="connisteX22" fmla="*/ 1713230 w 1819910"/>
              <a:gd name="connsiteY22" fmla="*/ 129540 h 1325245"/>
              <a:gd name="connisteX23" fmla="*/ 1781810 w 1819910"/>
              <a:gd name="connsiteY23" fmla="*/ 190500 h 1325245"/>
              <a:gd name="connisteX24" fmla="*/ 1804670 w 1819910"/>
              <a:gd name="connsiteY24" fmla="*/ 259080 h 1325245"/>
              <a:gd name="connisteX25" fmla="*/ 1819910 w 1819910"/>
              <a:gd name="connsiteY25" fmla="*/ 327660 h 1325245"/>
              <a:gd name="connisteX26" fmla="*/ 1751330 w 1819910"/>
              <a:gd name="connsiteY26" fmla="*/ 388620 h 1325245"/>
              <a:gd name="connisteX27" fmla="*/ 1682750 w 1819910"/>
              <a:gd name="connsiteY27" fmla="*/ 403860 h 1325245"/>
              <a:gd name="connisteX28" fmla="*/ 1614805 w 1819910"/>
              <a:gd name="connsiteY28" fmla="*/ 434340 h 1325245"/>
              <a:gd name="connisteX29" fmla="*/ 1546225 w 1819910"/>
              <a:gd name="connsiteY29" fmla="*/ 441960 h 1325245"/>
              <a:gd name="connisteX30" fmla="*/ 1462405 w 1819910"/>
              <a:gd name="connsiteY30" fmla="*/ 472440 h 1325245"/>
              <a:gd name="connisteX31" fmla="*/ 1393825 w 1819910"/>
              <a:gd name="connsiteY31" fmla="*/ 487045 h 1325245"/>
              <a:gd name="connisteX32" fmla="*/ 1325245 w 1819910"/>
              <a:gd name="connsiteY32" fmla="*/ 509905 h 1325245"/>
              <a:gd name="connisteX33" fmla="*/ 1256665 w 1819910"/>
              <a:gd name="connsiteY33" fmla="*/ 532765 h 1325245"/>
              <a:gd name="connisteX34" fmla="*/ 1188085 w 1819910"/>
              <a:gd name="connsiteY34" fmla="*/ 548005 h 1325245"/>
              <a:gd name="connisteX35" fmla="*/ 1119505 w 1819910"/>
              <a:gd name="connsiteY35" fmla="*/ 555625 h 1325245"/>
              <a:gd name="connisteX36" fmla="*/ 1050925 w 1819910"/>
              <a:gd name="connsiteY36" fmla="*/ 608965 h 1325245"/>
              <a:gd name="connisteX37" fmla="*/ 1035685 w 1819910"/>
              <a:gd name="connsiteY37" fmla="*/ 677545 h 1325245"/>
              <a:gd name="connisteX38" fmla="*/ 1066165 w 1819910"/>
              <a:gd name="connsiteY38" fmla="*/ 746125 h 1325245"/>
              <a:gd name="connisteX39" fmla="*/ 1104265 w 1819910"/>
              <a:gd name="connsiteY39" fmla="*/ 814705 h 1325245"/>
              <a:gd name="connisteX40" fmla="*/ 1119505 w 1819910"/>
              <a:gd name="connsiteY40" fmla="*/ 883285 h 1325245"/>
              <a:gd name="connisteX41" fmla="*/ 1119505 w 1819910"/>
              <a:gd name="connsiteY41" fmla="*/ 951865 h 1325245"/>
              <a:gd name="connisteX42" fmla="*/ 1119505 w 1819910"/>
              <a:gd name="connsiteY42" fmla="*/ 1020445 h 1325245"/>
              <a:gd name="connisteX43" fmla="*/ 1096645 w 1819910"/>
              <a:gd name="connsiteY43" fmla="*/ 1096645 h 1325245"/>
              <a:gd name="connisteX44" fmla="*/ 1043305 w 1819910"/>
              <a:gd name="connsiteY44" fmla="*/ 1172845 h 1325245"/>
              <a:gd name="connisteX45" fmla="*/ 974725 w 1819910"/>
              <a:gd name="connsiteY45" fmla="*/ 1241425 h 1325245"/>
              <a:gd name="connisteX46" fmla="*/ 906145 w 1819910"/>
              <a:gd name="connsiteY46" fmla="*/ 1279525 h 1325245"/>
              <a:gd name="connisteX47" fmla="*/ 837565 w 1819910"/>
              <a:gd name="connsiteY47" fmla="*/ 1310005 h 1325245"/>
              <a:gd name="connisteX48" fmla="*/ 761365 w 1819910"/>
              <a:gd name="connsiteY48" fmla="*/ 1325245 h 1325245"/>
              <a:gd name="connisteX49" fmla="*/ 692785 w 1819910"/>
              <a:gd name="connsiteY49" fmla="*/ 1325245 h 1325245"/>
              <a:gd name="connisteX50" fmla="*/ 624840 w 1819910"/>
              <a:gd name="connsiteY50" fmla="*/ 1325245 h 1325245"/>
              <a:gd name="connisteX51" fmla="*/ 556260 w 1819910"/>
              <a:gd name="connsiteY51" fmla="*/ 1325245 h 1325245"/>
              <a:gd name="connisteX52" fmla="*/ 487680 w 1819910"/>
              <a:gd name="connsiteY52" fmla="*/ 1325245 h 1325245"/>
              <a:gd name="connisteX53" fmla="*/ 419100 w 1819910"/>
              <a:gd name="connsiteY53" fmla="*/ 1325245 h 1325245"/>
              <a:gd name="connisteX54" fmla="*/ 350520 w 1819910"/>
              <a:gd name="connsiteY54" fmla="*/ 1302385 h 1325245"/>
              <a:gd name="connisteX55" fmla="*/ 274320 w 1819910"/>
              <a:gd name="connsiteY55" fmla="*/ 1287145 h 1325245"/>
              <a:gd name="connisteX56" fmla="*/ 205740 w 1819910"/>
              <a:gd name="connsiteY56" fmla="*/ 1264285 h 1325245"/>
              <a:gd name="connisteX57" fmla="*/ 137160 w 1819910"/>
              <a:gd name="connsiteY57" fmla="*/ 1210945 h 1325245"/>
              <a:gd name="connisteX58" fmla="*/ 60960 w 1819910"/>
              <a:gd name="connsiteY58" fmla="*/ 1149985 h 1325245"/>
              <a:gd name="connisteX59" fmla="*/ 38100 w 1819910"/>
              <a:gd name="connsiteY59" fmla="*/ 1073785 h 1325245"/>
              <a:gd name="connisteX60" fmla="*/ 15240 w 1819910"/>
              <a:gd name="connsiteY60" fmla="*/ 1005205 h 1325245"/>
              <a:gd name="connisteX61" fmla="*/ 0 w 1819910"/>
              <a:gd name="connsiteY61" fmla="*/ 936625 h 1325245"/>
              <a:gd name="connisteX62" fmla="*/ 0 w 1819910"/>
              <a:gd name="connsiteY62" fmla="*/ 868045 h 1325245"/>
              <a:gd name="connisteX63" fmla="*/ 30480 w 1819910"/>
              <a:gd name="connsiteY63" fmla="*/ 791845 h 1325245"/>
              <a:gd name="connisteX64" fmla="*/ 68580 w 1819910"/>
              <a:gd name="connsiteY64" fmla="*/ 723265 h 1325245"/>
              <a:gd name="connisteX65" fmla="*/ 137160 w 1819910"/>
              <a:gd name="connsiteY65" fmla="*/ 669925 h 1325245"/>
              <a:gd name="connisteX66" fmla="*/ 213360 w 1819910"/>
              <a:gd name="connsiteY66" fmla="*/ 647065 h 1325245"/>
              <a:gd name="connisteX67" fmla="*/ 281940 w 1819910"/>
              <a:gd name="connsiteY67" fmla="*/ 616585 h 1325245"/>
              <a:gd name="connisteX68" fmla="*/ 350520 w 1819910"/>
              <a:gd name="connsiteY68" fmla="*/ 578485 h 1325245"/>
              <a:gd name="connisteX69" fmla="*/ 419100 w 1819910"/>
              <a:gd name="connsiteY69" fmla="*/ 548005 h 1325245"/>
              <a:gd name="connisteX70" fmla="*/ 495300 w 1819910"/>
              <a:gd name="connsiteY70" fmla="*/ 494665 h 1325245"/>
              <a:gd name="connisteX71" fmla="*/ 563880 w 1819910"/>
              <a:gd name="connsiteY71" fmla="*/ 449580 h 1325245"/>
              <a:gd name="connisteX72" fmla="*/ 533400 w 1819910"/>
              <a:gd name="connsiteY72" fmla="*/ 373380 h 13252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Lst>
            <a:rect l="l" t="t" r="r" b="b"/>
            <a:pathLst>
              <a:path w="1819910" h="1325245">
                <a:moveTo>
                  <a:pt x="548640" y="411480"/>
                </a:moveTo>
                <a:lnTo>
                  <a:pt x="480060" y="350520"/>
                </a:lnTo>
                <a:lnTo>
                  <a:pt x="411480" y="304800"/>
                </a:lnTo>
                <a:lnTo>
                  <a:pt x="388620" y="236220"/>
                </a:lnTo>
                <a:lnTo>
                  <a:pt x="419100" y="160020"/>
                </a:lnTo>
                <a:lnTo>
                  <a:pt x="495300" y="121920"/>
                </a:lnTo>
                <a:lnTo>
                  <a:pt x="586740" y="76200"/>
                </a:lnTo>
                <a:lnTo>
                  <a:pt x="662305" y="60960"/>
                </a:lnTo>
                <a:lnTo>
                  <a:pt x="738505" y="53340"/>
                </a:lnTo>
                <a:lnTo>
                  <a:pt x="807085" y="45720"/>
                </a:lnTo>
                <a:lnTo>
                  <a:pt x="883285" y="45720"/>
                </a:lnTo>
                <a:lnTo>
                  <a:pt x="959485" y="38100"/>
                </a:lnTo>
                <a:lnTo>
                  <a:pt x="1028065" y="30480"/>
                </a:lnTo>
                <a:lnTo>
                  <a:pt x="1096645" y="15240"/>
                </a:lnTo>
                <a:lnTo>
                  <a:pt x="1165225" y="0"/>
                </a:lnTo>
                <a:lnTo>
                  <a:pt x="1233805" y="0"/>
                </a:lnTo>
                <a:lnTo>
                  <a:pt x="1302385" y="0"/>
                </a:lnTo>
                <a:lnTo>
                  <a:pt x="1370965" y="0"/>
                </a:lnTo>
                <a:lnTo>
                  <a:pt x="1439545" y="0"/>
                </a:lnTo>
                <a:lnTo>
                  <a:pt x="1508125" y="38100"/>
                </a:lnTo>
                <a:lnTo>
                  <a:pt x="1576705" y="45720"/>
                </a:lnTo>
                <a:lnTo>
                  <a:pt x="1645285" y="83820"/>
                </a:lnTo>
                <a:lnTo>
                  <a:pt x="1713230" y="129540"/>
                </a:lnTo>
                <a:lnTo>
                  <a:pt x="1781810" y="190500"/>
                </a:lnTo>
                <a:lnTo>
                  <a:pt x="1804670" y="259080"/>
                </a:lnTo>
                <a:lnTo>
                  <a:pt x="1819910" y="327660"/>
                </a:lnTo>
                <a:lnTo>
                  <a:pt x="1751330" y="388620"/>
                </a:lnTo>
                <a:lnTo>
                  <a:pt x="1682750" y="403860"/>
                </a:lnTo>
                <a:lnTo>
                  <a:pt x="1614805" y="434340"/>
                </a:lnTo>
                <a:lnTo>
                  <a:pt x="1546225" y="441960"/>
                </a:lnTo>
                <a:lnTo>
                  <a:pt x="1462405" y="472440"/>
                </a:lnTo>
                <a:lnTo>
                  <a:pt x="1393825" y="487045"/>
                </a:lnTo>
                <a:lnTo>
                  <a:pt x="1325245" y="509905"/>
                </a:lnTo>
                <a:lnTo>
                  <a:pt x="1256665" y="532765"/>
                </a:lnTo>
                <a:lnTo>
                  <a:pt x="1188085" y="548005"/>
                </a:lnTo>
                <a:lnTo>
                  <a:pt x="1119505" y="555625"/>
                </a:lnTo>
                <a:lnTo>
                  <a:pt x="1050925" y="608965"/>
                </a:lnTo>
                <a:lnTo>
                  <a:pt x="1035685" y="677545"/>
                </a:lnTo>
                <a:lnTo>
                  <a:pt x="1066165" y="746125"/>
                </a:lnTo>
                <a:lnTo>
                  <a:pt x="1104265" y="814705"/>
                </a:lnTo>
                <a:lnTo>
                  <a:pt x="1119505" y="883285"/>
                </a:lnTo>
                <a:lnTo>
                  <a:pt x="1119505" y="951865"/>
                </a:lnTo>
                <a:lnTo>
                  <a:pt x="1119505" y="1020445"/>
                </a:lnTo>
                <a:lnTo>
                  <a:pt x="1096645" y="1096645"/>
                </a:lnTo>
                <a:lnTo>
                  <a:pt x="1043305" y="1172845"/>
                </a:lnTo>
                <a:lnTo>
                  <a:pt x="974725" y="1241425"/>
                </a:lnTo>
                <a:lnTo>
                  <a:pt x="906145" y="1279525"/>
                </a:lnTo>
                <a:lnTo>
                  <a:pt x="837565" y="1310005"/>
                </a:lnTo>
                <a:lnTo>
                  <a:pt x="761365" y="1325245"/>
                </a:lnTo>
                <a:lnTo>
                  <a:pt x="692785" y="1325245"/>
                </a:lnTo>
                <a:lnTo>
                  <a:pt x="624840" y="1325245"/>
                </a:lnTo>
                <a:lnTo>
                  <a:pt x="556260" y="1325245"/>
                </a:lnTo>
                <a:lnTo>
                  <a:pt x="487680" y="1325245"/>
                </a:lnTo>
                <a:lnTo>
                  <a:pt x="419100" y="1325245"/>
                </a:lnTo>
                <a:lnTo>
                  <a:pt x="350520" y="1302385"/>
                </a:lnTo>
                <a:lnTo>
                  <a:pt x="274320" y="1287145"/>
                </a:lnTo>
                <a:lnTo>
                  <a:pt x="205740" y="1264285"/>
                </a:lnTo>
                <a:lnTo>
                  <a:pt x="137160" y="1210945"/>
                </a:lnTo>
                <a:lnTo>
                  <a:pt x="60960" y="1149985"/>
                </a:lnTo>
                <a:lnTo>
                  <a:pt x="38100" y="1073785"/>
                </a:lnTo>
                <a:lnTo>
                  <a:pt x="15240" y="1005205"/>
                </a:lnTo>
                <a:lnTo>
                  <a:pt x="0" y="936625"/>
                </a:lnTo>
                <a:lnTo>
                  <a:pt x="0" y="868045"/>
                </a:lnTo>
                <a:lnTo>
                  <a:pt x="30480" y="791845"/>
                </a:lnTo>
                <a:lnTo>
                  <a:pt x="68580" y="723265"/>
                </a:lnTo>
                <a:lnTo>
                  <a:pt x="137160" y="669925"/>
                </a:lnTo>
                <a:lnTo>
                  <a:pt x="213360" y="647065"/>
                </a:lnTo>
                <a:lnTo>
                  <a:pt x="281940" y="616585"/>
                </a:lnTo>
                <a:lnTo>
                  <a:pt x="350520" y="578485"/>
                </a:lnTo>
                <a:lnTo>
                  <a:pt x="419100" y="548005"/>
                </a:lnTo>
                <a:lnTo>
                  <a:pt x="495300" y="494665"/>
                </a:lnTo>
                <a:lnTo>
                  <a:pt x="563880" y="449580"/>
                </a:lnTo>
                <a:lnTo>
                  <a:pt x="533400" y="373380"/>
                </a:lnTo>
              </a:path>
            </a:pathLst>
          </a:custGeom>
          <a:noFill/>
          <a:ln w="19050"/>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3" name="直接箭头连接符 12"/>
          <p:cNvCxnSpPr>
            <a:stCxn id="12" idx="44"/>
          </p:cNvCxnSpPr>
          <p:nvPr/>
        </p:nvCxnSpPr>
        <p:spPr>
          <a:xfrm>
            <a:off x="7142480" y="4224655"/>
            <a:ext cx="1141095" cy="4133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3" name="矩形 32"/>
          <p:cNvSpPr/>
          <p:nvPr/>
        </p:nvSpPr>
        <p:spPr>
          <a:xfrm>
            <a:off x="8283575" y="4427220"/>
            <a:ext cx="1035685" cy="368300"/>
          </a:xfrm>
          <a:prstGeom prst="rect">
            <a:avLst/>
          </a:prstGeom>
          <a:noFill/>
          <a:ln w="19050"/>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sym typeface="+mn-ea"/>
              </a:rPr>
              <a:t>表征</a:t>
            </a:r>
            <a:r>
              <a:rPr lang="zh-CN" altLang="en-US">
                <a:solidFill>
                  <a:schemeClr val="tx1"/>
                </a:solidFill>
                <a:sym typeface="+mn-ea"/>
              </a:rPr>
              <a:t>CPI</a:t>
            </a:r>
            <a:endParaRPr lang="zh-CN" altLang="en-US">
              <a:solidFill>
                <a:schemeClr val="tx1"/>
              </a:solidFill>
              <a:sym typeface="+mn-ea"/>
            </a:endParaRPr>
          </a:p>
        </p:txBody>
      </p:sp>
    </p:spTree>
    <p:custDataLst>
      <p:tags r:id="rId2"/>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strips(downLeft)">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3" grpId="0" animBg="1"/>
      <p:bldP spid="12" grpId="1"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接连接符 43"/>
          <p:cNvCxnSpPr>
            <a:endCxn id="3" idx="0"/>
          </p:cNvCxnSpPr>
          <p:nvPr>
            <p:custDataLst>
              <p:tags r:id="rId1"/>
            </p:custDataLst>
          </p:nvPr>
        </p:nvCxnSpPr>
        <p:spPr>
          <a:xfrm>
            <a:off x="1119934" y="3640119"/>
            <a:ext cx="0" cy="795603"/>
          </a:xfrm>
          <a:prstGeom prst="line">
            <a:avLst/>
          </a:prstGeom>
          <a:ln w="254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接连接符 92"/>
          <p:cNvCxnSpPr>
            <a:endCxn id="94" idx="0"/>
          </p:cNvCxnSpPr>
          <p:nvPr>
            <p:custDataLst>
              <p:tags r:id="rId2"/>
            </p:custDataLst>
          </p:nvPr>
        </p:nvCxnSpPr>
        <p:spPr>
          <a:xfrm>
            <a:off x="6080023" y="3640754"/>
            <a:ext cx="0" cy="795603"/>
          </a:xfrm>
          <a:prstGeom prst="line">
            <a:avLst/>
          </a:prstGeom>
          <a:ln w="254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菱形 2"/>
          <p:cNvSpPr/>
          <p:nvPr>
            <p:custDataLst>
              <p:tags r:id="rId3"/>
            </p:custDataLst>
          </p:nvPr>
        </p:nvSpPr>
        <p:spPr>
          <a:xfrm>
            <a:off x="1017634" y="4435723"/>
            <a:ext cx="204600" cy="20460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5" name="文本框 54"/>
          <p:cNvSpPr txBox="1"/>
          <p:nvPr>
            <p:custDataLst>
              <p:tags r:id="rId4"/>
            </p:custDataLst>
          </p:nvPr>
        </p:nvSpPr>
        <p:spPr>
          <a:xfrm>
            <a:off x="1237452" y="4271459"/>
            <a:ext cx="2229560" cy="367112"/>
          </a:xfrm>
          <a:prstGeom prst="rect">
            <a:avLst/>
          </a:prstGeom>
          <a:noFill/>
        </p:spPr>
        <p:txBody>
          <a:bodyPr wrap="square" rtlCol="0" anchor="b" anchorCtr="0">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3G</a:t>
            </a:r>
            <a:endParaRPr lang="zh-CN" altLang="en-US"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49" name="任意多边形: 形状 48"/>
          <p:cNvSpPr>
            <a:spLocks noChangeAspect="1"/>
          </p:cNvSpPr>
          <p:nvPr>
            <p:custDataLst>
              <p:tags r:id="rId5"/>
            </p:custDataLst>
          </p:nvPr>
        </p:nvSpPr>
        <p:spPr>
          <a:xfrm>
            <a:off x="815975" y="3313041"/>
            <a:ext cx="2677411" cy="531376"/>
          </a:xfrm>
          <a:custGeom>
            <a:avLst/>
            <a:gdLst>
              <a:gd name="connsiteX0" fmla="*/ 2620395 w 2908375"/>
              <a:gd name="connsiteY0" fmla="*/ 0 h 577215"/>
              <a:gd name="connsiteX1" fmla="*/ 2908375 w 2908375"/>
              <a:gd name="connsiteY1" fmla="*/ 287973 h 577215"/>
              <a:gd name="connsiteX2" fmla="*/ 2620395 w 2908375"/>
              <a:gd name="connsiteY2" fmla="*/ 575945 h 577215"/>
              <a:gd name="connsiteX3" fmla="*/ 2620078 w 2908375"/>
              <a:gd name="connsiteY3" fmla="*/ 575628 h 577215"/>
              <a:gd name="connsiteX4" fmla="*/ 2620078 w 2908375"/>
              <a:gd name="connsiteY4" fmla="*/ 577215 h 577215"/>
              <a:gd name="connsiteX5" fmla="*/ 298458 w 2908375"/>
              <a:gd name="connsiteY5" fmla="*/ 577215 h 577215"/>
              <a:gd name="connsiteX6" fmla="*/ 298458 w 2908375"/>
              <a:gd name="connsiteY6" fmla="*/ 576580 h 577215"/>
              <a:gd name="connsiteX7" fmla="*/ 0 w 2908375"/>
              <a:gd name="connsiteY7" fmla="*/ 576580 h 577215"/>
              <a:gd name="connsiteX8" fmla="*/ 288050 w 2908375"/>
              <a:gd name="connsiteY8" fmla="*/ 288608 h 577215"/>
              <a:gd name="connsiteX9" fmla="*/ 0 w 2908375"/>
              <a:gd name="connsiteY9" fmla="*/ 635 h 577215"/>
              <a:gd name="connsiteX10" fmla="*/ 344814 w 2908375"/>
              <a:gd name="connsiteY10" fmla="*/ 635 h 577215"/>
              <a:gd name="connsiteX11" fmla="*/ 344814 w 2908375"/>
              <a:gd name="connsiteY11" fmla="*/ 1270 h 577215"/>
              <a:gd name="connsiteX12" fmla="*/ 2619125 w 2908375"/>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8375" h="577215">
                <a:moveTo>
                  <a:pt x="2620395" y="0"/>
                </a:moveTo>
                <a:lnTo>
                  <a:pt x="2908375" y="287973"/>
                </a:lnTo>
                <a:lnTo>
                  <a:pt x="2620395" y="575945"/>
                </a:lnTo>
                <a:lnTo>
                  <a:pt x="2620078" y="575628"/>
                </a:lnTo>
                <a:lnTo>
                  <a:pt x="2620078" y="577215"/>
                </a:lnTo>
                <a:lnTo>
                  <a:pt x="298458" y="577215"/>
                </a:lnTo>
                <a:lnTo>
                  <a:pt x="298458" y="576580"/>
                </a:lnTo>
                <a:lnTo>
                  <a:pt x="0" y="576580"/>
                </a:lnTo>
                <a:lnTo>
                  <a:pt x="288050" y="288608"/>
                </a:lnTo>
                <a:lnTo>
                  <a:pt x="0" y="635"/>
                </a:lnTo>
                <a:lnTo>
                  <a:pt x="344814" y="635"/>
                </a:lnTo>
                <a:lnTo>
                  <a:pt x="344814" y="1270"/>
                </a:lnTo>
                <a:lnTo>
                  <a:pt x="2619125" y="127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56" name="文本框 55"/>
          <p:cNvSpPr txBox="1"/>
          <p:nvPr>
            <p:custDataLst>
              <p:tags r:id="rId6"/>
            </p:custDataLst>
          </p:nvPr>
        </p:nvSpPr>
        <p:spPr>
          <a:xfrm>
            <a:off x="1137498" y="3357469"/>
            <a:ext cx="1622230" cy="423815"/>
          </a:xfrm>
          <a:prstGeom prst="rect">
            <a:avLst/>
          </a:prstGeom>
          <a:noFill/>
        </p:spPr>
        <p:txBody>
          <a:bodyPr wrap="square" rtlCol="0" anchor="ctr" anchorCtr="0">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01</a:t>
            </a:r>
            <a:endPar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50" name="任意多边形: 形状 49"/>
          <p:cNvSpPr>
            <a:spLocks noChangeAspect="1"/>
          </p:cNvSpPr>
          <p:nvPr>
            <p:custDataLst>
              <p:tags r:id="rId7"/>
            </p:custDataLst>
          </p:nvPr>
        </p:nvSpPr>
        <p:spPr>
          <a:xfrm>
            <a:off x="3287616" y="3303688"/>
            <a:ext cx="2677342" cy="531376"/>
          </a:xfrm>
          <a:custGeom>
            <a:avLst/>
            <a:gdLst>
              <a:gd name="connsiteX0" fmla="*/ 2620328 w 2908300"/>
              <a:gd name="connsiteY0" fmla="*/ 0 h 577215"/>
              <a:gd name="connsiteX1" fmla="*/ 2908300 w 2908300"/>
              <a:gd name="connsiteY1" fmla="*/ 287973 h 577215"/>
              <a:gd name="connsiteX2" fmla="*/ 2620328 w 2908300"/>
              <a:gd name="connsiteY2" fmla="*/ 575945 h 577215"/>
              <a:gd name="connsiteX3" fmla="*/ 2620010 w 2908300"/>
              <a:gd name="connsiteY3" fmla="*/ 575627 h 577215"/>
              <a:gd name="connsiteX4" fmla="*/ 2620010 w 2908300"/>
              <a:gd name="connsiteY4" fmla="*/ 577215 h 577215"/>
              <a:gd name="connsiteX5" fmla="*/ 298450 w 2908300"/>
              <a:gd name="connsiteY5" fmla="*/ 577215 h 577215"/>
              <a:gd name="connsiteX6" fmla="*/ 298450 w 2908300"/>
              <a:gd name="connsiteY6" fmla="*/ 576580 h 577215"/>
              <a:gd name="connsiteX7" fmla="*/ 0 w 2908300"/>
              <a:gd name="connsiteY7" fmla="*/ 576580 h 577215"/>
              <a:gd name="connsiteX8" fmla="*/ 288042 w 2908300"/>
              <a:gd name="connsiteY8" fmla="*/ 288608 h 577215"/>
              <a:gd name="connsiteX9" fmla="*/ 0 w 2908300"/>
              <a:gd name="connsiteY9" fmla="*/ 635 h 577215"/>
              <a:gd name="connsiteX10" fmla="*/ 344805 w 2908300"/>
              <a:gd name="connsiteY10" fmla="*/ 635 h 577215"/>
              <a:gd name="connsiteX11" fmla="*/ 344805 w 2908300"/>
              <a:gd name="connsiteY11" fmla="*/ 1270 h 577215"/>
              <a:gd name="connsiteX12" fmla="*/ 2619058 w 29083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8300" h="577215">
                <a:moveTo>
                  <a:pt x="2620328" y="0"/>
                </a:moveTo>
                <a:lnTo>
                  <a:pt x="2908300" y="287973"/>
                </a:lnTo>
                <a:lnTo>
                  <a:pt x="2620328" y="575945"/>
                </a:lnTo>
                <a:lnTo>
                  <a:pt x="2620010" y="575627"/>
                </a:lnTo>
                <a:lnTo>
                  <a:pt x="2620010" y="577215"/>
                </a:lnTo>
                <a:lnTo>
                  <a:pt x="298450" y="577215"/>
                </a:lnTo>
                <a:lnTo>
                  <a:pt x="298450" y="576580"/>
                </a:lnTo>
                <a:lnTo>
                  <a:pt x="0" y="576580"/>
                </a:lnTo>
                <a:lnTo>
                  <a:pt x="288042" y="288608"/>
                </a:lnTo>
                <a:lnTo>
                  <a:pt x="0" y="635"/>
                </a:lnTo>
                <a:lnTo>
                  <a:pt x="344805" y="635"/>
                </a:lnTo>
                <a:lnTo>
                  <a:pt x="344805" y="1270"/>
                </a:lnTo>
                <a:lnTo>
                  <a:pt x="2619058" y="127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61" name="文本框 60"/>
          <p:cNvSpPr txBox="1"/>
          <p:nvPr>
            <p:custDataLst>
              <p:tags r:id="rId8"/>
            </p:custDataLst>
          </p:nvPr>
        </p:nvSpPr>
        <p:spPr>
          <a:xfrm>
            <a:off x="3609132" y="3356884"/>
            <a:ext cx="1622189" cy="423815"/>
          </a:xfrm>
          <a:prstGeom prst="rect">
            <a:avLst/>
          </a:prstGeom>
          <a:noFill/>
        </p:spPr>
        <p:txBody>
          <a:bodyPr wrap="square" rtlCol="0" anchor="ctr" anchorCtr="0">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02</a:t>
            </a:r>
            <a:endPar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51" name="任意多边形: 形状 50"/>
          <p:cNvSpPr>
            <a:spLocks noChangeAspect="1"/>
          </p:cNvSpPr>
          <p:nvPr>
            <p:custDataLst>
              <p:tags r:id="rId9"/>
            </p:custDataLst>
          </p:nvPr>
        </p:nvSpPr>
        <p:spPr>
          <a:xfrm>
            <a:off x="5759189" y="3303688"/>
            <a:ext cx="2677342" cy="531376"/>
          </a:xfrm>
          <a:custGeom>
            <a:avLst/>
            <a:gdLst>
              <a:gd name="connsiteX0" fmla="*/ 2620328 w 2908300"/>
              <a:gd name="connsiteY0" fmla="*/ 0 h 577215"/>
              <a:gd name="connsiteX1" fmla="*/ 2908300 w 2908300"/>
              <a:gd name="connsiteY1" fmla="*/ 287973 h 577215"/>
              <a:gd name="connsiteX2" fmla="*/ 2620328 w 2908300"/>
              <a:gd name="connsiteY2" fmla="*/ 575945 h 577215"/>
              <a:gd name="connsiteX3" fmla="*/ 2620010 w 2908300"/>
              <a:gd name="connsiteY3" fmla="*/ 575627 h 577215"/>
              <a:gd name="connsiteX4" fmla="*/ 2620010 w 2908300"/>
              <a:gd name="connsiteY4" fmla="*/ 577215 h 577215"/>
              <a:gd name="connsiteX5" fmla="*/ 298450 w 2908300"/>
              <a:gd name="connsiteY5" fmla="*/ 577215 h 577215"/>
              <a:gd name="connsiteX6" fmla="*/ 298450 w 2908300"/>
              <a:gd name="connsiteY6" fmla="*/ 576580 h 577215"/>
              <a:gd name="connsiteX7" fmla="*/ 0 w 2908300"/>
              <a:gd name="connsiteY7" fmla="*/ 576580 h 577215"/>
              <a:gd name="connsiteX8" fmla="*/ 288042 w 2908300"/>
              <a:gd name="connsiteY8" fmla="*/ 288608 h 577215"/>
              <a:gd name="connsiteX9" fmla="*/ 0 w 2908300"/>
              <a:gd name="connsiteY9" fmla="*/ 635 h 577215"/>
              <a:gd name="connsiteX10" fmla="*/ 344805 w 2908300"/>
              <a:gd name="connsiteY10" fmla="*/ 635 h 577215"/>
              <a:gd name="connsiteX11" fmla="*/ 344805 w 2908300"/>
              <a:gd name="connsiteY11" fmla="*/ 1270 h 577215"/>
              <a:gd name="connsiteX12" fmla="*/ 2619058 w 29083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8300" h="577215">
                <a:moveTo>
                  <a:pt x="2620328" y="0"/>
                </a:moveTo>
                <a:lnTo>
                  <a:pt x="2908300" y="287973"/>
                </a:lnTo>
                <a:lnTo>
                  <a:pt x="2620328" y="575945"/>
                </a:lnTo>
                <a:lnTo>
                  <a:pt x="2620010" y="575627"/>
                </a:lnTo>
                <a:lnTo>
                  <a:pt x="2620010" y="577215"/>
                </a:lnTo>
                <a:lnTo>
                  <a:pt x="298450" y="577215"/>
                </a:lnTo>
                <a:lnTo>
                  <a:pt x="298450" y="576580"/>
                </a:lnTo>
                <a:lnTo>
                  <a:pt x="0" y="576580"/>
                </a:lnTo>
                <a:lnTo>
                  <a:pt x="288042" y="288608"/>
                </a:lnTo>
                <a:lnTo>
                  <a:pt x="0" y="635"/>
                </a:lnTo>
                <a:lnTo>
                  <a:pt x="344805" y="635"/>
                </a:lnTo>
                <a:lnTo>
                  <a:pt x="344805" y="1270"/>
                </a:lnTo>
                <a:lnTo>
                  <a:pt x="2619058" y="127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67" name="文本框 66"/>
          <p:cNvSpPr txBox="1"/>
          <p:nvPr>
            <p:custDataLst>
              <p:tags r:id="rId10"/>
            </p:custDataLst>
          </p:nvPr>
        </p:nvSpPr>
        <p:spPr>
          <a:xfrm>
            <a:off x="6080705" y="3356884"/>
            <a:ext cx="1622189" cy="423815"/>
          </a:xfrm>
          <a:prstGeom prst="rect">
            <a:avLst/>
          </a:prstGeom>
          <a:noFill/>
        </p:spPr>
        <p:txBody>
          <a:bodyPr wrap="square" rtlCol="0" anchor="ctr" anchorCtr="0">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03</a:t>
            </a:r>
            <a:endPar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52" name="任意多边形: 形状 51"/>
          <p:cNvSpPr>
            <a:spLocks noChangeAspect="1"/>
          </p:cNvSpPr>
          <p:nvPr>
            <p:custDataLst>
              <p:tags r:id="rId11"/>
            </p:custDataLst>
          </p:nvPr>
        </p:nvSpPr>
        <p:spPr>
          <a:xfrm>
            <a:off x="8230762" y="3303104"/>
            <a:ext cx="2677342" cy="531376"/>
          </a:xfrm>
          <a:custGeom>
            <a:avLst/>
            <a:gdLst>
              <a:gd name="connsiteX0" fmla="*/ 2620328 w 2908300"/>
              <a:gd name="connsiteY0" fmla="*/ 0 h 577215"/>
              <a:gd name="connsiteX1" fmla="*/ 2908300 w 2908300"/>
              <a:gd name="connsiteY1" fmla="*/ 287973 h 577215"/>
              <a:gd name="connsiteX2" fmla="*/ 2620328 w 2908300"/>
              <a:gd name="connsiteY2" fmla="*/ 575945 h 577215"/>
              <a:gd name="connsiteX3" fmla="*/ 2620010 w 2908300"/>
              <a:gd name="connsiteY3" fmla="*/ 575627 h 577215"/>
              <a:gd name="connsiteX4" fmla="*/ 2620010 w 2908300"/>
              <a:gd name="connsiteY4" fmla="*/ 577215 h 577215"/>
              <a:gd name="connsiteX5" fmla="*/ 298450 w 2908300"/>
              <a:gd name="connsiteY5" fmla="*/ 577215 h 577215"/>
              <a:gd name="connsiteX6" fmla="*/ 298450 w 2908300"/>
              <a:gd name="connsiteY6" fmla="*/ 576580 h 577215"/>
              <a:gd name="connsiteX7" fmla="*/ 0 w 2908300"/>
              <a:gd name="connsiteY7" fmla="*/ 576580 h 577215"/>
              <a:gd name="connsiteX8" fmla="*/ 288043 w 2908300"/>
              <a:gd name="connsiteY8" fmla="*/ 288608 h 577215"/>
              <a:gd name="connsiteX9" fmla="*/ 0 w 2908300"/>
              <a:gd name="connsiteY9" fmla="*/ 635 h 577215"/>
              <a:gd name="connsiteX10" fmla="*/ 344805 w 2908300"/>
              <a:gd name="connsiteY10" fmla="*/ 635 h 577215"/>
              <a:gd name="connsiteX11" fmla="*/ 344805 w 2908300"/>
              <a:gd name="connsiteY11" fmla="*/ 1270 h 577215"/>
              <a:gd name="connsiteX12" fmla="*/ 2619058 w 29083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8300" h="577215">
                <a:moveTo>
                  <a:pt x="2620328" y="0"/>
                </a:moveTo>
                <a:lnTo>
                  <a:pt x="2908300" y="287973"/>
                </a:lnTo>
                <a:lnTo>
                  <a:pt x="2620328" y="575945"/>
                </a:lnTo>
                <a:lnTo>
                  <a:pt x="2620010" y="575627"/>
                </a:lnTo>
                <a:lnTo>
                  <a:pt x="2620010" y="577215"/>
                </a:lnTo>
                <a:lnTo>
                  <a:pt x="298450" y="577215"/>
                </a:lnTo>
                <a:lnTo>
                  <a:pt x="298450" y="576580"/>
                </a:lnTo>
                <a:lnTo>
                  <a:pt x="0" y="576580"/>
                </a:lnTo>
                <a:lnTo>
                  <a:pt x="288043" y="288608"/>
                </a:lnTo>
                <a:lnTo>
                  <a:pt x="0" y="635"/>
                </a:lnTo>
                <a:lnTo>
                  <a:pt x="344805" y="635"/>
                </a:lnTo>
                <a:lnTo>
                  <a:pt x="344805" y="1270"/>
                </a:lnTo>
                <a:lnTo>
                  <a:pt x="2619058" y="127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charset="-122"/>
              <a:sym typeface="Arial" panose="020B0604020202020204" pitchFamily="34" charset="0"/>
            </a:endParaRPr>
          </a:p>
        </p:txBody>
      </p:sp>
      <p:sp>
        <p:nvSpPr>
          <p:cNvPr id="77" name="文本框 76"/>
          <p:cNvSpPr txBox="1"/>
          <p:nvPr>
            <p:custDataLst>
              <p:tags r:id="rId12"/>
            </p:custDataLst>
          </p:nvPr>
        </p:nvSpPr>
        <p:spPr>
          <a:xfrm>
            <a:off x="8552277" y="3356300"/>
            <a:ext cx="1622189" cy="423815"/>
          </a:xfrm>
          <a:prstGeom prst="rect">
            <a:avLst/>
          </a:prstGeom>
          <a:noFill/>
        </p:spPr>
        <p:txBody>
          <a:bodyPr wrap="square" rtlCol="0" anchor="ctr" anchorCtr="0">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04</a:t>
            </a:r>
            <a:endParaRPr lang="en-US" sz="2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87" name="文本框 86"/>
          <p:cNvSpPr txBox="1"/>
          <p:nvPr>
            <p:custDataLst>
              <p:tags r:id="rId13"/>
            </p:custDataLst>
          </p:nvPr>
        </p:nvSpPr>
        <p:spPr>
          <a:xfrm>
            <a:off x="3762635" y="4271685"/>
            <a:ext cx="2229560" cy="367112"/>
          </a:xfrm>
          <a:prstGeom prst="rect">
            <a:avLst/>
          </a:prstGeom>
          <a:noFill/>
        </p:spPr>
        <p:txBody>
          <a:bodyPr wrap="square" rtlCol="0" anchor="b" anchorCtr="0">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4G</a:t>
            </a:r>
            <a:endPar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91" name="文本框 90"/>
          <p:cNvSpPr txBox="1"/>
          <p:nvPr>
            <p:custDataLst>
              <p:tags r:id="rId14"/>
            </p:custDataLst>
          </p:nvPr>
        </p:nvSpPr>
        <p:spPr>
          <a:xfrm>
            <a:off x="9196154" y="4274225"/>
            <a:ext cx="2229560" cy="367112"/>
          </a:xfrm>
          <a:prstGeom prst="rect">
            <a:avLst/>
          </a:prstGeom>
          <a:noFill/>
        </p:spPr>
        <p:txBody>
          <a:bodyPr wrap="square" rtlCol="0" anchor="b" anchorCtr="0">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6G</a:t>
            </a:r>
            <a:endPar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94" name="菱形 93"/>
          <p:cNvSpPr/>
          <p:nvPr>
            <p:custDataLst>
              <p:tags r:id="rId15"/>
            </p:custDataLst>
          </p:nvPr>
        </p:nvSpPr>
        <p:spPr>
          <a:xfrm>
            <a:off x="5977723" y="4436358"/>
            <a:ext cx="204600" cy="20460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95" name="文本框 94"/>
          <p:cNvSpPr txBox="1"/>
          <p:nvPr>
            <p:custDataLst>
              <p:tags r:id="rId16"/>
            </p:custDataLst>
          </p:nvPr>
        </p:nvSpPr>
        <p:spPr>
          <a:xfrm>
            <a:off x="6182936" y="4271459"/>
            <a:ext cx="2229560" cy="367112"/>
          </a:xfrm>
          <a:prstGeom prst="rect">
            <a:avLst/>
          </a:prstGeom>
          <a:noFill/>
        </p:spPr>
        <p:txBody>
          <a:bodyPr wrap="square" rtlCol="0" anchor="b" anchorCtr="0">
            <a:normAutofit fontScale="9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5G</a:t>
            </a:r>
            <a:endParaRPr lang="en-US" altLang="zh-CN" sz="2000" b="1"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custDataLst>
              <p:tags r:id="rId17"/>
            </p:custDataLst>
          </p:nvPr>
        </p:nvPicPr>
        <p:blipFill>
          <a:blip r:embed="rId18"/>
          <a:stretch>
            <a:fillRect/>
          </a:stretch>
        </p:blipFill>
        <p:spPr>
          <a:xfrm>
            <a:off x="967105" y="475615"/>
            <a:ext cx="10744200" cy="527050"/>
          </a:xfrm>
          <a:prstGeom prst="rect">
            <a:avLst/>
          </a:prstGeom>
        </p:spPr>
      </p:pic>
      <p:pic>
        <p:nvPicPr>
          <p:cNvPr id="5" name="图片 4"/>
          <p:cNvPicPr>
            <a:picLocks noChangeAspect="1"/>
          </p:cNvPicPr>
          <p:nvPr/>
        </p:nvPicPr>
        <p:blipFill>
          <a:blip r:embed="rId19"/>
          <a:stretch>
            <a:fillRect/>
          </a:stretch>
        </p:blipFill>
        <p:spPr>
          <a:xfrm>
            <a:off x="1860550" y="1827530"/>
            <a:ext cx="984250" cy="1270000"/>
          </a:xfrm>
          <a:prstGeom prst="rect">
            <a:avLst/>
          </a:prstGeom>
        </p:spPr>
      </p:pic>
      <p:pic>
        <p:nvPicPr>
          <p:cNvPr id="6" name="图片 5"/>
          <p:cNvPicPr>
            <a:picLocks noChangeAspect="1"/>
          </p:cNvPicPr>
          <p:nvPr/>
        </p:nvPicPr>
        <p:blipFill>
          <a:blip r:embed="rId20"/>
          <a:stretch>
            <a:fillRect/>
          </a:stretch>
        </p:blipFill>
        <p:spPr>
          <a:xfrm>
            <a:off x="4213225" y="1592580"/>
            <a:ext cx="1244600" cy="1504950"/>
          </a:xfrm>
          <a:prstGeom prst="rect">
            <a:avLst/>
          </a:prstGeom>
        </p:spPr>
      </p:pic>
      <p:pic>
        <p:nvPicPr>
          <p:cNvPr id="7" name="图片 6"/>
          <p:cNvPicPr>
            <a:picLocks noChangeAspect="1"/>
          </p:cNvPicPr>
          <p:nvPr/>
        </p:nvPicPr>
        <p:blipFill>
          <a:blip r:embed="rId21"/>
          <a:stretch>
            <a:fillRect/>
          </a:stretch>
        </p:blipFill>
        <p:spPr>
          <a:xfrm>
            <a:off x="6826250" y="1592580"/>
            <a:ext cx="1390650" cy="1638300"/>
          </a:xfrm>
          <a:prstGeom prst="rect">
            <a:avLst/>
          </a:prstGeom>
        </p:spPr>
      </p:pic>
      <p:pic>
        <p:nvPicPr>
          <p:cNvPr id="10" name="图片 9"/>
          <p:cNvPicPr>
            <a:picLocks noChangeAspect="1"/>
          </p:cNvPicPr>
          <p:nvPr/>
        </p:nvPicPr>
        <p:blipFill>
          <a:blip r:embed="rId22"/>
          <a:stretch>
            <a:fillRect/>
          </a:stretch>
        </p:blipFill>
        <p:spPr>
          <a:xfrm>
            <a:off x="8973185" y="1002665"/>
            <a:ext cx="3067050" cy="2165350"/>
          </a:xfrm>
          <a:prstGeom prst="rect">
            <a:avLst/>
          </a:prstGeom>
        </p:spPr>
      </p:pic>
      <p:sp>
        <p:nvSpPr>
          <p:cNvPr id="11" name="文本框 10"/>
          <p:cNvSpPr txBox="1"/>
          <p:nvPr/>
        </p:nvSpPr>
        <p:spPr>
          <a:xfrm>
            <a:off x="967105" y="2729230"/>
            <a:ext cx="4064000" cy="368300"/>
          </a:xfrm>
          <a:prstGeom prst="rect">
            <a:avLst/>
          </a:prstGeom>
          <a:noFill/>
        </p:spPr>
        <p:txBody>
          <a:bodyPr wrap="square" rtlCol="0">
            <a:spAutoFit/>
          </a:bodyPr>
          <a:lstStyle/>
          <a:p>
            <a:r>
              <a:rPr lang="en-US" altLang="zh-CN"/>
              <a:t>2000</a:t>
            </a:r>
            <a:endParaRPr lang="en-US" altLang="zh-CN"/>
          </a:p>
        </p:txBody>
      </p:sp>
      <p:sp>
        <p:nvSpPr>
          <p:cNvPr id="14" name="菱形 13"/>
          <p:cNvSpPr/>
          <p:nvPr>
            <p:custDataLst>
              <p:tags r:id="rId23"/>
            </p:custDataLst>
          </p:nvPr>
        </p:nvSpPr>
        <p:spPr>
          <a:xfrm>
            <a:off x="3461218" y="4434453"/>
            <a:ext cx="204600" cy="20460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 name="菱形 14"/>
          <p:cNvSpPr/>
          <p:nvPr>
            <p:custDataLst>
              <p:tags r:id="rId24"/>
            </p:custDataLst>
          </p:nvPr>
        </p:nvSpPr>
        <p:spPr>
          <a:xfrm>
            <a:off x="8768548" y="4434453"/>
            <a:ext cx="204600" cy="204600"/>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cxnSp>
        <p:nvCxnSpPr>
          <p:cNvPr id="16" name="直接连接符 15"/>
          <p:cNvCxnSpPr/>
          <p:nvPr>
            <p:custDataLst>
              <p:tags r:id="rId25"/>
            </p:custDataLst>
          </p:nvPr>
        </p:nvCxnSpPr>
        <p:spPr>
          <a:xfrm>
            <a:off x="3571138" y="3781089"/>
            <a:ext cx="0" cy="795603"/>
          </a:xfrm>
          <a:prstGeom prst="line">
            <a:avLst/>
          </a:prstGeom>
          <a:ln w="254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26"/>
            </p:custDataLst>
          </p:nvPr>
        </p:nvCxnSpPr>
        <p:spPr>
          <a:xfrm>
            <a:off x="8870848" y="3781089"/>
            <a:ext cx="0" cy="795603"/>
          </a:xfrm>
          <a:prstGeom prst="line">
            <a:avLst/>
          </a:prstGeom>
          <a:ln w="2540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493135" y="2729230"/>
            <a:ext cx="4064000" cy="368300"/>
          </a:xfrm>
          <a:prstGeom prst="rect">
            <a:avLst/>
          </a:prstGeom>
          <a:noFill/>
        </p:spPr>
        <p:txBody>
          <a:bodyPr wrap="square" rtlCol="0">
            <a:spAutoFit/>
          </a:bodyPr>
          <a:lstStyle/>
          <a:p>
            <a:r>
              <a:rPr lang="en-US" altLang="zh-CN"/>
              <a:t>2010</a:t>
            </a:r>
            <a:endParaRPr lang="en-US" altLang="zh-CN"/>
          </a:p>
        </p:txBody>
      </p:sp>
      <p:sp>
        <p:nvSpPr>
          <p:cNvPr id="19" name="文本框 18"/>
          <p:cNvSpPr txBox="1"/>
          <p:nvPr/>
        </p:nvSpPr>
        <p:spPr>
          <a:xfrm>
            <a:off x="5992495" y="2729230"/>
            <a:ext cx="4064000" cy="368300"/>
          </a:xfrm>
          <a:prstGeom prst="rect">
            <a:avLst/>
          </a:prstGeom>
          <a:noFill/>
        </p:spPr>
        <p:txBody>
          <a:bodyPr wrap="square" rtlCol="0">
            <a:spAutoFit/>
          </a:bodyPr>
          <a:lstStyle/>
          <a:p>
            <a:r>
              <a:rPr lang="en-US" altLang="zh-CN"/>
              <a:t>2020</a:t>
            </a:r>
            <a:endParaRPr lang="en-US" altLang="zh-CN"/>
          </a:p>
        </p:txBody>
      </p:sp>
      <p:sp>
        <p:nvSpPr>
          <p:cNvPr id="20" name="文本框 19"/>
          <p:cNvSpPr txBox="1"/>
          <p:nvPr/>
        </p:nvSpPr>
        <p:spPr>
          <a:xfrm>
            <a:off x="8474710" y="2729230"/>
            <a:ext cx="4064000" cy="368300"/>
          </a:xfrm>
          <a:prstGeom prst="rect">
            <a:avLst/>
          </a:prstGeom>
          <a:noFill/>
        </p:spPr>
        <p:txBody>
          <a:bodyPr wrap="square" rtlCol="0">
            <a:spAutoFit/>
          </a:bodyPr>
          <a:lstStyle/>
          <a:p>
            <a:r>
              <a:rPr lang="en-US" altLang="zh-CN"/>
              <a:t>2030</a:t>
            </a:r>
            <a:endParaRPr lang="en-US" altLang="zh-CN"/>
          </a:p>
        </p:txBody>
      </p:sp>
      <p:sp>
        <p:nvSpPr>
          <p:cNvPr id="21" name="文本框 20"/>
          <p:cNvSpPr txBox="1"/>
          <p:nvPr/>
        </p:nvSpPr>
        <p:spPr>
          <a:xfrm>
            <a:off x="10174605" y="4208145"/>
            <a:ext cx="4064000" cy="368300"/>
          </a:xfrm>
          <a:prstGeom prst="rect">
            <a:avLst/>
          </a:prstGeom>
          <a:noFill/>
        </p:spPr>
        <p:txBody>
          <a:bodyPr wrap="square" rtlCol="0">
            <a:spAutoFit/>
          </a:bodyPr>
          <a:lstStyle/>
          <a:p>
            <a:r>
              <a:rPr lang="zh-CN" altLang="en-US">
                <a:solidFill>
                  <a:srgbClr val="FF0000"/>
                </a:solidFill>
              </a:rPr>
              <a:t>技术演进</a:t>
            </a:r>
            <a:endParaRPr lang="zh-CN" altLang="en-US">
              <a:solidFill>
                <a:srgbClr val="FF0000"/>
              </a:solidFill>
            </a:endParaRPr>
          </a:p>
        </p:txBody>
      </p:sp>
      <p:sp>
        <p:nvSpPr>
          <p:cNvPr id="26" name="文本框 25"/>
          <p:cNvSpPr txBox="1"/>
          <p:nvPr/>
        </p:nvSpPr>
        <p:spPr>
          <a:xfrm>
            <a:off x="967105" y="5293360"/>
            <a:ext cx="10192385" cy="1198880"/>
          </a:xfrm>
          <a:prstGeom prst="rect">
            <a:avLst/>
          </a:prstGeom>
          <a:noFill/>
        </p:spPr>
        <p:txBody>
          <a:bodyPr wrap="square" rtlCol="0">
            <a:spAutoFit/>
          </a:bodyPr>
          <a:lstStyle/>
          <a:p>
            <a:r>
              <a:rPr lang="zh-CN" altLang="en-US" dirty="0"/>
              <a:t>面对未来流量需求的指数级增长，为了满足移动网络服务质量的标准，基站部署的密度需要进一步提高。但基站的密集部署不可避免地会导致基站间干扰问题的加剧，因此解决该问题对于提升系统性能至关重要。在这一背景下，研究并开发</a:t>
            </a:r>
            <a:r>
              <a:rPr lang="zh-CN" altLang="en-US" b="1" dirty="0"/>
              <a:t>具备智能协调与协作功能的新型网络架构</a:t>
            </a:r>
            <a:r>
              <a:rPr lang="zh-CN" altLang="en-US" dirty="0"/>
              <a:t>对于解决基站间干扰问题具有重要的意义。</a:t>
            </a:r>
            <a:endParaRPr lang="zh-CN" altLang="en-US" dirty="0"/>
          </a:p>
        </p:txBody>
      </p:sp>
    </p:spTree>
    <p:custDataLst>
      <p:tags r:id="rId27"/>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关键问题转化</a:t>
            </a:r>
            <a:endParaRPr lang="en-US" altLang="zh-CN">
              <a:sym typeface="+mn-ea"/>
            </a:endParaRPr>
          </a:p>
        </p:txBody>
      </p:sp>
      <p:graphicFrame>
        <p:nvGraphicFramePr>
          <p:cNvPr id="14" name="对象 13"/>
          <p:cNvGraphicFramePr/>
          <p:nvPr/>
        </p:nvGraphicFramePr>
        <p:xfrm>
          <a:off x="7720330" y="1967865"/>
          <a:ext cx="2903220" cy="855345"/>
        </p:xfrm>
        <a:graphic>
          <a:graphicData uri="http://schemas.openxmlformats.org/presentationml/2006/ole">
            <mc:AlternateContent xmlns:mc="http://schemas.openxmlformats.org/markup-compatibility/2006">
              <mc:Choice xmlns:v="urn:schemas-microsoft-com:vml" Requires="v">
                <p:oleObj spid="_x0000_s15" name="" r:id="rId1" imgW="1536700" imgH="457200" progId="Equation.DSMT4">
                  <p:embed/>
                </p:oleObj>
              </mc:Choice>
              <mc:Fallback>
                <p:oleObj name="" r:id="rId1" imgW="1536700" imgH="457200" progId="Equation.DSMT4">
                  <p:embed/>
                  <p:pic>
                    <p:nvPicPr>
                      <p:cNvPr id="0" name="图片 14"/>
                      <p:cNvPicPr/>
                      <p:nvPr/>
                    </p:nvPicPr>
                    <p:blipFill>
                      <a:blip r:embed="rId2"/>
                      <a:stretch>
                        <a:fillRect/>
                      </a:stretch>
                    </p:blipFill>
                    <p:spPr>
                      <a:xfrm>
                        <a:off x="7720330" y="1967865"/>
                        <a:ext cx="2903220" cy="855345"/>
                      </a:xfrm>
                      <a:prstGeom prst="rect">
                        <a:avLst/>
                      </a:prstGeom>
                    </p:spPr>
                  </p:pic>
                </p:oleObj>
              </mc:Fallback>
            </mc:AlternateContent>
          </a:graphicData>
        </a:graphic>
      </p:graphicFrame>
      <p:sp>
        <p:nvSpPr>
          <p:cNvPr id="16" name="椭圆 15"/>
          <p:cNvSpPr/>
          <p:nvPr/>
        </p:nvSpPr>
        <p:spPr>
          <a:xfrm>
            <a:off x="3176905" y="235077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椭圆 36"/>
          <p:cNvSpPr/>
          <p:nvPr/>
        </p:nvSpPr>
        <p:spPr>
          <a:xfrm>
            <a:off x="920115" y="252349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7" name="对象 16"/>
          <p:cNvGraphicFramePr/>
          <p:nvPr/>
        </p:nvGraphicFramePr>
        <p:xfrm>
          <a:off x="1969135" y="2823210"/>
          <a:ext cx="374650" cy="511175"/>
        </p:xfrm>
        <a:graphic>
          <a:graphicData uri="http://schemas.openxmlformats.org/presentationml/2006/ole">
            <mc:AlternateContent xmlns:mc="http://schemas.openxmlformats.org/markup-compatibility/2006">
              <mc:Choice xmlns:v="urn:schemas-microsoft-com:vml" Requires="v">
                <p:oleObj spid="_x0000_s18" name="" r:id="rId3" imgW="311150" imgH="413385" progId="Visio.Drawing.15">
                  <p:embed/>
                </p:oleObj>
              </mc:Choice>
              <mc:Fallback>
                <p:oleObj name="" r:id="rId3" imgW="311150" imgH="413385" progId="Visio.Drawing.15">
                  <p:embed/>
                  <p:pic>
                    <p:nvPicPr>
                      <p:cNvPr id="0" name="图片 6"/>
                      <p:cNvPicPr/>
                      <p:nvPr/>
                    </p:nvPicPr>
                    <p:blipFill>
                      <a:blip r:embed="rId4"/>
                      <a:stretch>
                        <a:fillRect/>
                      </a:stretch>
                    </p:blipFill>
                    <p:spPr>
                      <a:xfrm>
                        <a:off x="1969135" y="2823210"/>
                        <a:ext cx="374650" cy="511175"/>
                      </a:xfrm>
                      <a:prstGeom prst="rect">
                        <a:avLst/>
                      </a:prstGeom>
                    </p:spPr>
                  </p:pic>
                </p:oleObj>
              </mc:Fallback>
            </mc:AlternateContent>
          </a:graphicData>
        </a:graphic>
      </p:graphicFrame>
      <p:graphicFrame>
        <p:nvGraphicFramePr>
          <p:cNvPr id="41" name="对象 40"/>
          <p:cNvGraphicFramePr/>
          <p:nvPr/>
        </p:nvGraphicFramePr>
        <p:xfrm>
          <a:off x="1671320" y="1253490"/>
          <a:ext cx="374650" cy="511175"/>
        </p:xfrm>
        <a:graphic>
          <a:graphicData uri="http://schemas.openxmlformats.org/presentationml/2006/ole">
            <mc:AlternateContent xmlns:mc="http://schemas.openxmlformats.org/markup-compatibility/2006">
              <mc:Choice xmlns:v="urn:schemas-microsoft-com:vml" Requires="v">
                <p:oleObj spid="_x0000_s42" name="" r:id="rId5" imgW="311150" imgH="413385" progId="Visio.Drawing.15">
                  <p:embed/>
                </p:oleObj>
              </mc:Choice>
              <mc:Fallback>
                <p:oleObj name="" r:id="rId5" imgW="311150" imgH="413385" progId="Visio.Drawing.15">
                  <p:embed/>
                  <p:pic>
                    <p:nvPicPr>
                      <p:cNvPr id="0" name="图片 41"/>
                      <p:cNvPicPr/>
                      <p:nvPr/>
                    </p:nvPicPr>
                    <p:blipFill>
                      <a:blip r:embed="rId4"/>
                      <a:stretch>
                        <a:fillRect/>
                      </a:stretch>
                    </p:blipFill>
                    <p:spPr>
                      <a:xfrm>
                        <a:off x="1671320" y="1253490"/>
                        <a:ext cx="374650" cy="511175"/>
                      </a:xfrm>
                      <a:prstGeom prst="rect">
                        <a:avLst/>
                      </a:prstGeom>
                    </p:spPr>
                  </p:pic>
                </p:oleObj>
              </mc:Fallback>
            </mc:AlternateContent>
          </a:graphicData>
        </a:graphic>
      </p:graphicFrame>
      <p:graphicFrame>
        <p:nvGraphicFramePr>
          <p:cNvPr id="19" name="对象 18"/>
          <p:cNvGraphicFramePr/>
          <p:nvPr/>
        </p:nvGraphicFramePr>
        <p:xfrm>
          <a:off x="2874010" y="3834130"/>
          <a:ext cx="374650" cy="511175"/>
        </p:xfrm>
        <a:graphic>
          <a:graphicData uri="http://schemas.openxmlformats.org/presentationml/2006/ole">
            <mc:AlternateContent xmlns:mc="http://schemas.openxmlformats.org/markup-compatibility/2006">
              <mc:Choice xmlns:v="urn:schemas-microsoft-com:vml" Requires="v">
                <p:oleObj spid="_x0000_s20" name="" r:id="rId6" imgW="311150" imgH="413385" progId="Visio.Drawing.15">
                  <p:embed/>
                </p:oleObj>
              </mc:Choice>
              <mc:Fallback>
                <p:oleObj name="" r:id="rId6" imgW="311150" imgH="413385" progId="Visio.Drawing.15">
                  <p:embed/>
                  <p:pic>
                    <p:nvPicPr>
                      <p:cNvPr id="0" name="图片 6"/>
                      <p:cNvPicPr/>
                      <p:nvPr/>
                    </p:nvPicPr>
                    <p:blipFill>
                      <a:blip r:embed="rId4"/>
                      <a:stretch>
                        <a:fillRect/>
                      </a:stretch>
                    </p:blipFill>
                    <p:spPr>
                      <a:xfrm>
                        <a:off x="2874010" y="3834130"/>
                        <a:ext cx="374650" cy="511175"/>
                      </a:xfrm>
                      <a:prstGeom prst="rect">
                        <a:avLst/>
                      </a:prstGeom>
                    </p:spPr>
                  </p:pic>
                </p:oleObj>
              </mc:Fallback>
            </mc:AlternateContent>
          </a:graphicData>
        </a:graphic>
      </p:graphicFrame>
      <p:sp>
        <p:nvSpPr>
          <p:cNvPr id="6" name="椭圆 5"/>
          <p:cNvSpPr/>
          <p:nvPr/>
        </p:nvSpPr>
        <p:spPr>
          <a:xfrm>
            <a:off x="6159500" y="265049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9" name="对象 8"/>
          <p:cNvGraphicFramePr/>
          <p:nvPr/>
        </p:nvGraphicFramePr>
        <p:xfrm>
          <a:off x="4912360" y="1764665"/>
          <a:ext cx="374650" cy="511175"/>
        </p:xfrm>
        <a:graphic>
          <a:graphicData uri="http://schemas.openxmlformats.org/presentationml/2006/ole">
            <mc:AlternateContent xmlns:mc="http://schemas.openxmlformats.org/markup-compatibility/2006">
              <mc:Choice xmlns:v="urn:schemas-microsoft-com:vml" Requires="v">
                <p:oleObj spid="_x0000_s10" name="" r:id="rId7" imgW="311150" imgH="413385" progId="Visio.Drawing.15">
                  <p:embed/>
                </p:oleObj>
              </mc:Choice>
              <mc:Fallback>
                <p:oleObj name="" r:id="rId7" imgW="311150" imgH="413385" progId="Visio.Drawing.15">
                  <p:embed/>
                  <p:pic>
                    <p:nvPicPr>
                      <p:cNvPr id="0" name="图片 6"/>
                      <p:cNvPicPr/>
                      <p:nvPr/>
                    </p:nvPicPr>
                    <p:blipFill>
                      <a:blip r:embed="rId4"/>
                      <a:stretch>
                        <a:fillRect/>
                      </a:stretch>
                    </p:blipFill>
                    <p:spPr>
                      <a:xfrm>
                        <a:off x="4912360" y="1764665"/>
                        <a:ext cx="374650" cy="511175"/>
                      </a:xfrm>
                      <a:prstGeom prst="rect">
                        <a:avLst/>
                      </a:prstGeom>
                    </p:spPr>
                  </p:pic>
                </p:oleObj>
              </mc:Fallback>
            </mc:AlternateContent>
          </a:graphicData>
        </a:graphic>
      </p:graphicFrame>
      <p:cxnSp>
        <p:nvCxnSpPr>
          <p:cNvPr id="11" name="直接连接符 10"/>
          <p:cNvCxnSpPr>
            <a:stCxn id="37" idx="7"/>
            <a:endCxn id="41" idx="2"/>
          </p:cNvCxnSpPr>
          <p:nvPr/>
        </p:nvCxnSpPr>
        <p:spPr>
          <a:xfrm flipV="1">
            <a:off x="1176020" y="1764665"/>
            <a:ext cx="682625" cy="802640"/>
          </a:xfrm>
          <a:prstGeom prst="line">
            <a:avLst/>
          </a:prstGeom>
        </p:spPr>
        <p:style>
          <a:lnRef idx="2">
            <a:schemeClr val="accent1"/>
          </a:lnRef>
          <a:fillRef idx="0">
            <a:srgbClr val="FFFFFF"/>
          </a:fillRef>
          <a:effectRef idx="0">
            <a:srgbClr val="FFFFFF"/>
          </a:effectRef>
          <a:fontRef idx="minor">
            <a:schemeClr val="tx1"/>
          </a:fontRef>
        </p:style>
      </p:cxnSp>
      <p:cxnSp>
        <p:nvCxnSpPr>
          <p:cNvPr id="21" name="直接连接符 20"/>
          <p:cNvCxnSpPr>
            <a:stCxn id="37" idx="6"/>
            <a:endCxn id="17" idx="1"/>
          </p:cNvCxnSpPr>
          <p:nvPr/>
        </p:nvCxnSpPr>
        <p:spPr>
          <a:xfrm>
            <a:off x="1219835" y="2673350"/>
            <a:ext cx="749300" cy="405765"/>
          </a:xfrm>
          <a:prstGeom prst="line">
            <a:avLst/>
          </a:prstGeom>
        </p:spPr>
        <p:style>
          <a:lnRef idx="2">
            <a:schemeClr val="accent1"/>
          </a:lnRef>
          <a:fillRef idx="0">
            <a:srgbClr val="FFFFFF"/>
          </a:fillRef>
          <a:effectRef idx="0">
            <a:srgbClr val="FFFFFF"/>
          </a:effectRef>
          <a:fontRef idx="minor">
            <a:schemeClr val="tx1"/>
          </a:fontRef>
        </p:style>
      </p:cxnSp>
      <p:cxnSp>
        <p:nvCxnSpPr>
          <p:cNvPr id="22" name="直接连接符 21"/>
          <p:cNvCxnSpPr>
            <a:stCxn id="37" idx="7"/>
            <a:endCxn id="9" idx="1"/>
          </p:cNvCxnSpPr>
          <p:nvPr/>
        </p:nvCxnSpPr>
        <p:spPr>
          <a:xfrm flipV="1">
            <a:off x="1176020" y="2020570"/>
            <a:ext cx="3736340" cy="546735"/>
          </a:xfrm>
          <a:prstGeom prst="line">
            <a:avLst/>
          </a:prstGeom>
        </p:spPr>
        <p:style>
          <a:lnRef idx="2">
            <a:schemeClr val="accent1"/>
          </a:lnRef>
          <a:fillRef idx="0">
            <a:srgbClr val="FFFFFF"/>
          </a:fillRef>
          <a:effectRef idx="0">
            <a:srgbClr val="FFFFFF"/>
          </a:effectRef>
          <a:fontRef idx="minor">
            <a:schemeClr val="tx1"/>
          </a:fontRef>
        </p:style>
      </p:cxnSp>
      <p:cxnSp>
        <p:nvCxnSpPr>
          <p:cNvPr id="23" name="直接连接符 22"/>
          <p:cNvCxnSpPr>
            <a:stCxn id="37" idx="5"/>
            <a:endCxn id="19" idx="1"/>
          </p:cNvCxnSpPr>
          <p:nvPr/>
        </p:nvCxnSpPr>
        <p:spPr>
          <a:xfrm>
            <a:off x="1176020" y="2779395"/>
            <a:ext cx="1697990" cy="1310640"/>
          </a:xfrm>
          <a:prstGeom prst="line">
            <a:avLst/>
          </a:prstGeom>
        </p:spPr>
        <p:style>
          <a:lnRef idx="2">
            <a:schemeClr val="accent1"/>
          </a:lnRef>
          <a:fillRef idx="0">
            <a:srgbClr val="FFFFFF"/>
          </a:fillRef>
          <a:effectRef idx="0">
            <a:srgbClr val="FFFFFF"/>
          </a:effectRef>
          <a:fontRef idx="minor">
            <a:schemeClr val="tx1"/>
          </a:fontRef>
        </p:style>
      </p:cxnSp>
      <p:cxnSp>
        <p:nvCxnSpPr>
          <p:cNvPr id="24" name="直接连接符 23"/>
          <p:cNvCxnSpPr>
            <a:stCxn id="17" idx="3"/>
            <a:endCxn id="16" idx="3"/>
          </p:cNvCxnSpPr>
          <p:nvPr/>
        </p:nvCxnSpPr>
        <p:spPr>
          <a:xfrm flipV="1">
            <a:off x="2343785" y="2606675"/>
            <a:ext cx="876935" cy="472440"/>
          </a:xfrm>
          <a:prstGeom prst="line">
            <a:avLst/>
          </a:prstGeom>
        </p:spPr>
        <p:style>
          <a:lnRef idx="2">
            <a:schemeClr val="accent1"/>
          </a:lnRef>
          <a:fillRef idx="0">
            <a:srgbClr val="FFFFFF"/>
          </a:fillRef>
          <a:effectRef idx="0">
            <a:srgbClr val="FFFFFF"/>
          </a:effectRef>
          <a:fontRef idx="minor">
            <a:schemeClr val="tx1"/>
          </a:fontRef>
        </p:style>
      </p:cxnSp>
      <p:cxnSp>
        <p:nvCxnSpPr>
          <p:cNvPr id="25" name="直接连接符 24"/>
          <p:cNvCxnSpPr>
            <a:endCxn id="16" idx="1"/>
          </p:cNvCxnSpPr>
          <p:nvPr/>
        </p:nvCxnSpPr>
        <p:spPr>
          <a:xfrm>
            <a:off x="2007870" y="1670685"/>
            <a:ext cx="1212850" cy="723900"/>
          </a:xfrm>
          <a:prstGeom prst="line">
            <a:avLst/>
          </a:prstGeom>
        </p:spPr>
        <p:style>
          <a:lnRef idx="2">
            <a:schemeClr val="accent1"/>
          </a:lnRef>
          <a:fillRef idx="0">
            <a:srgbClr val="FFFFFF"/>
          </a:fillRef>
          <a:effectRef idx="0">
            <a:srgbClr val="FFFFFF"/>
          </a:effectRef>
          <a:fontRef idx="minor">
            <a:schemeClr val="tx1"/>
          </a:fontRef>
        </p:style>
      </p:cxnSp>
      <p:cxnSp>
        <p:nvCxnSpPr>
          <p:cNvPr id="26" name="直接连接符 25"/>
          <p:cNvCxnSpPr>
            <a:stCxn id="16" idx="4"/>
          </p:cNvCxnSpPr>
          <p:nvPr/>
        </p:nvCxnSpPr>
        <p:spPr>
          <a:xfrm flipH="1">
            <a:off x="3074035" y="2650490"/>
            <a:ext cx="252730" cy="1152525"/>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a:stCxn id="16" idx="6"/>
          </p:cNvCxnSpPr>
          <p:nvPr/>
        </p:nvCxnSpPr>
        <p:spPr>
          <a:xfrm flipV="1">
            <a:off x="3476625" y="2135505"/>
            <a:ext cx="1501140" cy="365125"/>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a:endCxn id="6" idx="1"/>
          </p:cNvCxnSpPr>
          <p:nvPr/>
        </p:nvCxnSpPr>
        <p:spPr>
          <a:xfrm>
            <a:off x="1969770" y="1534160"/>
            <a:ext cx="4233545" cy="1160145"/>
          </a:xfrm>
          <a:prstGeom prst="line">
            <a:avLst/>
          </a:prstGeom>
        </p:spPr>
        <p:style>
          <a:lnRef idx="2">
            <a:schemeClr val="accent1"/>
          </a:lnRef>
          <a:fillRef idx="0">
            <a:srgbClr val="FFFFFF"/>
          </a:fillRef>
          <a:effectRef idx="0">
            <a:srgbClr val="FFFFFF"/>
          </a:effectRef>
          <a:fontRef idx="minor">
            <a:schemeClr val="tx1"/>
          </a:fontRef>
        </p:style>
      </p:cxnSp>
      <p:cxnSp>
        <p:nvCxnSpPr>
          <p:cNvPr id="29" name="直接连接符 28"/>
          <p:cNvCxnSpPr>
            <a:endCxn id="6" idx="3"/>
          </p:cNvCxnSpPr>
          <p:nvPr/>
        </p:nvCxnSpPr>
        <p:spPr>
          <a:xfrm flipV="1">
            <a:off x="3203575" y="2906395"/>
            <a:ext cx="2999740" cy="1277620"/>
          </a:xfrm>
          <a:prstGeom prst="line">
            <a:avLst/>
          </a:prstGeom>
        </p:spPr>
        <p:style>
          <a:lnRef idx="2">
            <a:schemeClr val="accent1"/>
          </a:lnRef>
          <a:fillRef idx="0">
            <a:srgbClr val="FFFFFF"/>
          </a:fillRef>
          <a:effectRef idx="0">
            <a:srgbClr val="FFFFFF"/>
          </a:effectRef>
          <a:fontRef idx="minor">
            <a:schemeClr val="tx1"/>
          </a:fontRef>
        </p:style>
      </p:cxnSp>
      <p:cxnSp>
        <p:nvCxnSpPr>
          <p:cNvPr id="30" name="直接连接符 29"/>
          <p:cNvCxnSpPr>
            <a:stCxn id="17" idx="3"/>
            <a:endCxn id="6" idx="2"/>
          </p:cNvCxnSpPr>
          <p:nvPr/>
        </p:nvCxnSpPr>
        <p:spPr>
          <a:xfrm flipV="1">
            <a:off x="2343785" y="2800350"/>
            <a:ext cx="3815715" cy="278765"/>
          </a:xfrm>
          <a:prstGeom prst="line">
            <a:avLst/>
          </a:prstGeom>
        </p:spPr>
        <p:style>
          <a:lnRef idx="2">
            <a:schemeClr val="accent1"/>
          </a:lnRef>
          <a:fillRef idx="0">
            <a:srgbClr val="FFFFFF"/>
          </a:fillRef>
          <a:effectRef idx="0">
            <a:srgbClr val="FFFFFF"/>
          </a:effectRef>
          <a:fontRef idx="minor">
            <a:schemeClr val="tx1"/>
          </a:fontRef>
        </p:style>
      </p:cxnSp>
      <p:cxnSp>
        <p:nvCxnSpPr>
          <p:cNvPr id="31" name="直接连接符 30"/>
          <p:cNvCxnSpPr>
            <a:stCxn id="9" idx="3"/>
            <a:endCxn id="6" idx="0"/>
          </p:cNvCxnSpPr>
          <p:nvPr/>
        </p:nvCxnSpPr>
        <p:spPr>
          <a:xfrm>
            <a:off x="5287010" y="2020570"/>
            <a:ext cx="1022350" cy="629920"/>
          </a:xfrm>
          <a:prstGeom prst="line">
            <a:avLst/>
          </a:prstGeom>
        </p:spPr>
        <p:style>
          <a:lnRef idx="2">
            <a:schemeClr val="accent1"/>
          </a:lnRef>
          <a:fillRef idx="0">
            <a:srgbClr val="FFFFFF"/>
          </a:fillRef>
          <a:effectRef idx="0">
            <a:srgbClr val="FFFFFF"/>
          </a:effectRef>
          <a:fontRef idx="minor">
            <a:schemeClr val="tx1"/>
          </a:fontRef>
        </p:style>
      </p:cxnSp>
      <p:graphicFrame>
        <p:nvGraphicFramePr>
          <p:cNvPr id="35" name="表格 34"/>
          <p:cNvGraphicFramePr/>
          <p:nvPr>
            <p:custDataLst>
              <p:tags r:id="rId8"/>
            </p:custDataLst>
          </p:nvPr>
        </p:nvGraphicFramePr>
        <p:xfrm>
          <a:off x="590550" y="4696460"/>
          <a:ext cx="4314825" cy="1816735"/>
        </p:xfrm>
        <a:graphic>
          <a:graphicData uri="http://schemas.openxmlformats.org/drawingml/2006/table">
            <a:tbl>
              <a:tblPr firstRow="1" bandRow="1">
                <a:tableStyleId>{5940675A-B579-460E-94D1-54222C63F5DA}</a:tableStyleId>
              </a:tblPr>
              <a:tblGrid>
                <a:gridCol w="862965"/>
                <a:gridCol w="862965"/>
                <a:gridCol w="862965"/>
                <a:gridCol w="862965"/>
                <a:gridCol w="862965"/>
              </a:tblGrid>
              <a:tr h="313055">
                <a:tc>
                  <a:txBody>
                    <a:bodyPr/>
                    <a:p>
                      <a:pPr algn="ctr">
                        <a:buNone/>
                      </a:pPr>
                      <a:endParaRPr lang="zh-CN" altLang="en-US"/>
                    </a:p>
                  </a:txBody>
                  <a:tcPr/>
                </a:tc>
                <a:tc>
                  <a:txBody>
                    <a:bodyPr/>
                    <a:p>
                      <a:pPr algn="ctr">
                        <a:buNone/>
                      </a:pPr>
                      <a:r>
                        <a:rPr lang="en-US" altLang="zh-CN"/>
                        <a:t>AP1</a:t>
                      </a:r>
                      <a:endParaRPr lang="en-US" altLang="zh-CN"/>
                    </a:p>
                  </a:txBody>
                  <a:tcPr/>
                </a:tc>
                <a:tc>
                  <a:txBody>
                    <a:bodyPr/>
                    <a:p>
                      <a:pPr algn="ctr">
                        <a:buNone/>
                      </a:pPr>
                      <a:r>
                        <a:rPr lang="en-US" altLang="zh-CN" sz="1800">
                          <a:sym typeface="+mn-ea"/>
                        </a:rPr>
                        <a:t>AP2</a:t>
                      </a:r>
                      <a:endParaRPr lang="zh-CN" altLang="en-US"/>
                    </a:p>
                  </a:txBody>
                  <a:tcPr/>
                </a:tc>
                <a:tc>
                  <a:txBody>
                    <a:bodyPr/>
                    <a:p>
                      <a:pPr algn="ctr">
                        <a:buNone/>
                      </a:pPr>
                      <a:r>
                        <a:rPr lang="en-US" altLang="zh-CN" sz="1800">
                          <a:sym typeface="+mn-ea"/>
                        </a:rPr>
                        <a:t>AP3</a:t>
                      </a:r>
                      <a:endParaRPr lang="zh-CN" altLang="en-US"/>
                    </a:p>
                  </a:txBody>
                  <a:tcPr/>
                </a:tc>
                <a:tc>
                  <a:txBody>
                    <a:bodyPr/>
                    <a:p>
                      <a:pPr algn="ctr">
                        <a:buNone/>
                      </a:pPr>
                      <a:r>
                        <a:rPr lang="en-US" altLang="zh-CN" sz="1800">
                          <a:sym typeface="+mn-ea"/>
                        </a:rPr>
                        <a:t>AP4</a:t>
                      </a:r>
                      <a:endParaRPr lang="zh-CN" altLang="en-US"/>
                    </a:p>
                  </a:txBody>
                  <a:tcPr/>
                </a:tc>
              </a:tr>
              <a:tr h="392430">
                <a:tc>
                  <a:txBody>
                    <a:bodyPr/>
                    <a:p>
                      <a:pPr algn="ctr">
                        <a:buNone/>
                      </a:pPr>
                      <a:r>
                        <a:rPr lang="zh-CN" altLang="en-US"/>
                        <a:t>用户</a:t>
                      </a:r>
                      <a:r>
                        <a:rPr lang="en-US" altLang="zh-CN"/>
                        <a:t>1</a:t>
                      </a:r>
                      <a:endParaRPr lang="en-US" altLang="zh-CN"/>
                    </a:p>
                  </a:txBody>
                  <a:tcPr/>
                </a:tc>
                <a:tc>
                  <a:txBody>
                    <a:bodyPr/>
                    <a:p>
                      <a:pPr algn="ctr">
                        <a:buNone/>
                      </a:pPr>
                      <a:r>
                        <a:rPr lang="en-US" altLang="zh-CN"/>
                        <a:t>10</a:t>
                      </a:r>
                      <a:endParaRPr lang="en-US" altLang="zh-CN"/>
                    </a:p>
                  </a:txBody>
                  <a:tcPr/>
                </a:tc>
                <a:tc>
                  <a:txBody>
                    <a:bodyPr/>
                    <a:p>
                      <a:pPr algn="ctr">
                        <a:buNone/>
                      </a:pPr>
                      <a:r>
                        <a:rPr lang="en-US" altLang="zh-CN"/>
                        <a:t>11</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3</a:t>
                      </a:r>
                      <a:endParaRPr lang="en-US" altLang="zh-CN"/>
                    </a:p>
                  </a:txBody>
                  <a:tcPr/>
                </a:tc>
              </a:tr>
              <a:tr h="391795">
                <a:tc>
                  <a:txBody>
                    <a:bodyPr/>
                    <a:p>
                      <a:pPr algn="ctr">
                        <a:buNone/>
                      </a:pPr>
                      <a:r>
                        <a:rPr lang="zh-CN" altLang="en-US" sz="1800">
                          <a:sym typeface="+mn-ea"/>
                        </a:rPr>
                        <a:t>用户</a:t>
                      </a:r>
                      <a:r>
                        <a:rPr lang="en-US" altLang="zh-CN" sz="1800">
                          <a:sym typeface="+mn-ea"/>
                        </a:rPr>
                        <a:t>2</a:t>
                      </a:r>
                      <a:endParaRPr lang="en-US" altLang="zh-CN" sz="1800">
                        <a:sym typeface="+mn-ea"/>
                      </a:endParaRPr>
                    </a:p>
                  </a:txBody>
                  <a:tcPr/>
                </a:tc>
                <a:tc>
                  <a:txBody>
                    <a:bodyPr/>
                    <a:p>
                      <a:pPr algn="ctr">
                        <a:buNone/>
                      </a:pPr>
                      <a:r>
                        <a:rPr lang="en-US" altLang="zh-CN"/>
                        <a:t>8</a:t>
                      </a:r>
                      <a:endParaRPr lang="en-US" altLang="zh-CN"/>
                    </a:p>
                  </a:txBody>
                  <a:tcPr/>
                </a:tc>
                <a:tc>
                  <a:txBody>
                    <a:bodyPr/>
                    <a:p>
                      <a:pPr algn="ctr">
                        <a:buNone/>
                      </a:pPr>
                      <a:r>
                        <a:rPr lang="en-US" altLang="zh-CN"/>
                        <a:t>7</a:t>
                      </a:r>
                      <a:endParaRPr lang="en-US" altLang="zh-CN"/>
                    </a:p>
                  </a:txBody>
                  <a:tcPr/>
                </a:tc>
                <a:tc>
                  <a:txBody>
                    <a:bodyPr/>
                    <a:p>
                      <a:pPr algn="ctr">
                        <a:buNone/>
                      </a:pPr>
                      <a:r>
                        <a:rPr lang="en-US" altLang="zh-CN"/>
                        <a:t>6</a:t>
                      </a:r>
                      <a:endParaRPr lang="en-US" altLang="zh-CN"/>
                    </a:p>
                  </a:txBody>
                  <a:tcPr/>
                </a:tc>
                <a:tc>
                  <a:txBody>
                    <a:bodyPr/>
                    <a:p>
                      <a:pPr algn="ctr">
                        <a:buNone/>
                      </a:pPr>
                      <a:r>
                        <a:rPr lang="en-US" altLang="zh-CN"/>
                        <a:t>6</a:t>
                      </a:r>
                      <a:endParaRPr lang="en-US" altLang="zh-CN"/>
                    </a:p>
                  </a:txBody>
                  <a:tcPr/>
                </a:tc>
              </a:tr>
              <a:tr h="392430">
                <a:tc>
                  <a:txBody>
                    <a:bodyPr/>
                    <a:p>
                      <a:pPr algn="ctr">
                        <a:buNone/>
                      </a:pPr>
                      <a:r>
                        <a:rPr lang="zh-CN" altLang="en-US" sz="1800">
                          <a:sym typeface="+mn-ea"/>
                        </a:rPr>
                        <a:t>用户</a:t>
                      </a:r>
                      <a:r>
                        <a:rPr lang="en-US" altLang="zh-CN" sz="1800">
                          <a:sym typeface="+mn-ea"/>
                        </a:rPr>
                        <a:t>3</a:t>
                      </a:r>
                      <a:endParaRPr lang="zh-CN" altLang="en-US"/>
                    </a:p>
                  </a:txBody>
                  <a:tcPr/>
                </a:tc>
                <a:tc>
                  <a:txBody>
                    <a:bodyPr/>
                    <a:p>
                      <a:pPr algn="ctr">
                        <a:buNone/>
                      </a:pPr>
                      <a:r>
                        <a:rPr lang="en-US" altLang="zh-CN"/>
                        <a:t>2</a:t>
                      </a:r>
                      <a:endParaRPr lang="en-US" altLang="zh-CN"/>
                    </a:p>
                  </a:txBody>
                  <a:tcPr/>
                </a:tc>
                <a:tc>
                  <a:txBody>
                    <a:bodyPr/>
                    <a:p>
                      <a:pPr algn="ctr">
                        <a:buNone/>
                      </a:pPr>
                      <a:r>
                        <a:rPr lang="en-US" altLang="zh-CN"/>
                        <a:t>3</a:t>
                      </a:r>
                      <a:endParaRPr lang="en-US" altLang="zh-CN"/>
                    </a:p>
                  </a:txBody>
                  <a:tcPr/>
                </a:tc>
                <a:tc>
                  <a:txBody>
                    <a:bodyPr/>
                    <a:p>
                      <a:pPr algn="ctr">
                        <a:buNone/>
                      </a:pPr>
                      <a:r>
                        <a:rPr lang="en-US" altLang="zh-CN"/>
                        <a:t>5</a:t>
                      </a:r>
                      <a:endParaRPr lang="en-US" altLang="zh-CN"/>
                    </a:p>
                  </a:txBody>
                  <a:tcPr/>
                </a:tc>
                <a:tc>
                  <a:txBody>
                    <a:bodyPr/>
                    <a:p>
                      <a:pPr algn="ctr">
                        <a:buNone/>
                      </a:pPr>
                      <a:r>
                        <a:rPr lang="en-US" altLang="zh-CN"/>
                        <a:t>8</a:t>
                      </a:r>
                      <a:endParaRPr lang="en-US" altLang="zh-CN"/>
                    </a:p>
                  </a:txBody>
                  <a:tcPr/>
                </a:tc>
              </a:tr>
            </a:tbl>
          </a:graphicData>
        </a:graphic>
      </p:graphicFrame>
      <p:sp>
        <p:nvSpPr>
          <p:cNvPr id="36" name="文本框 35"/>
          <p:cNvSpPr txBox="1"/>
          <p:nvPr/>
        </p:nvSpPr>
        <p:spPr>
          <a:xfrm>
            <a:off x="447675" y="2906395"/>
            <a:ext cx="790575" cy="368300"/>
          </a:xfrm>
          <a:prstGeom prst="rect">
            <a:avLst/>
          </a:prstGeom>
          <a:noFill/>
        </p:spPr>
        <p:txBody>
          <a:bodyPr wrap="square" rtlCol="0" anchor="t">
            <a:spAutoFit/>
          </a:bodyPr>
          <a:p>
            <a:r>
              <a:rPr lang="zh-CN" altLang="en-US">
                <a:sym typeface="+mn-ea"/>
              </a:rPr>
              <a:t>用户</a:t>
            </a:r>
            <a:r>
              <a:rPr lang="en-US" altLang="zh-CN">
                <a:sym typeface="+mn-ea"/>
              </a:rPr>
              <a:t>1</a:t>
            </a:r>
            <a:endParaRPr lang="en-US" altLang="zh-CN">
              <a:sym typeface="+mn-ea"/>
            </a:endParaRPr>
          </a:p>
        </p:txBody>
      </p:sp>
      <p:sp>
        <p:nvSpPr>
          <p:cNvPr id="38" name="文本框 37"/>
          <p:cNvSpPr txBox="1"/>
          <p:nvPr/>
        </p:nvSpPr>
        <p:spPr>
          <a:xfrm>
            <a:off x="3420110" y="2519680"/>
            <a:ext cx="790575" cy="368300"/>
          </a:xfrm>
          <a:prstGeom prst="rect">
            <a:avLst/>
          </a:prstGeom>
          <a:noFill/>
        </p:spPr>
        <p:txBody>
          <a:bodyPr wrap="square" rtlCol="0" anchor="t">
            <a:spAutoFit/>
          </a:bodyPr>
          <a:p>
            <a:r>
              <a:rPr lang="zh-CN" altLang="en-US">
                <a:sym typeface="+mn-ea"/>
              </a:rPr>
              <a:t>用户</a:t>
            </a:r>
            <a:r>
              <a:rPr lang="en-US" altLang="zh-CN">
                <a:sym typeface="+mn-ea"/>
              </a:rPr>
              <a:t>2</a:t>
            </a:r>
            <a:endParaRPr lang="en-US" altLang="zh-CN">
              <a:sym typeface="+mn-ea"/>
            </a:endParaRPr>
          </a:p>
        </p:txBody>
      </p:sp>
      <p:sp>
        <p:nvSpPr>
          <p:cNvPr id="46" name="文本框 45"/>
          <p:cNvSpPr txBox="1"/>
          <p:nvPr/>
        </p:nvSpPr>
        <p:spPr>
          <a:xfrm>
            <a:off x="6097905" y="3079115"/>
            <a:ext cx="790575" cy="368300"/>
          </a:xfrm>
          <a:prstGeom prst="rect">
            <a:avLst/>
          </a:prstGeom>
          <a:noFill/>
        </p:spPr>
        <p:txBody>
          <a:bodyPr wrap="square" rtlCol="0" anchor="t">
            <a:spAutoFit/>
          </a:bodyPr>
          <a:p>
            <a:r>
              <a:rPr lang="zh-CN" altLang="en-US">
                <a:sym typeface="+mn-ea"/>
              </a:rPr>
              <a:t>用户</a:t>
            </a:r>
            <a:r>
              <a:rPr lang="en-US" altLang="zh-CN">
                <a:sym typeface="+mn-ea"/>
              </a:rPr>
              <a:t>3</a:t>
            </a:r>
            <a:endParaRPr lang="en-US" altLang="zh-CN">
              <a:sym typeface="+mn-ea"/>
            </a:endParaRPr>
          </a:p>
        </p:txBody>
      </p:sp>
      <p:sp>
        <p:nvSpPr>
          <p:cNvPr id="48" name="文本框 47"/>
          <p:cNvSpPr txBox="1"/>
          <p:nvPr/>
        </p:nvSpPr>
        <p:spPr>
          <a:xfrm>
            <a:off x="1109980" y="1346835"/>
            <a:ext cx="654050" cy="310515"/>
          </a:xfrm>
          <a:prstGeom prst="rect">
            <a:avLst/>
          </a:prstGeom>
          <a:noFill/>
        </p:spPr>
        <p:txBody>
          <a:bodyPr wrap="square" rtlCol="0" anchor="t">
            <a:noAutofit/>
          </a:bodyPr>
          <a:p>
            <a:pPr>
              <a:buNone/>
            </a:pPr>
            <a:r>
              <a:rPr lang="en-US" altLang="zh-CN">
                <a:sym typeface="+mn-ea"/>
              </a:rPr>
              <a:t>AP1</a:t>
            </a:r>
            <a:endParaRPr lang="en-US" altLang="zh-CN">
              <a:sym typeface="+mn-ea"/>
            </a:endParaRPr>
          </a:p>
        </p:txBody>
      </p:sp>
      <p:sp>
        <p:nvSpPr>
          <p:cNvPr id="50" name="文本框 49"/>
          <p:cNvSpPr txBox="1"/>
          <p:nvPr/>
        </p:nvSpPr>
        <p:spPr>
          <a:xfrm>
            <a:off x="2287270" y="3185160"/>
            <a:ext cx="654050" cy="310515"/>
          </a:xfrm>
          <a:prstGeom prst="rect">
            <a:avLst/>
          </a:prstGeom>
          <a:noFill/>
        </p:spPr>
        <p:txBody>
          <a:bodyPr wrap="square" rtlCol="0" anchor="t">
            <a:noAutofit/>
          </a:bodyPr>
          <a:p>
            <a:pPr>
              <a:buNone/>
            </a:pPr>
            <a:r>
              <a:rPr lang="en-US" altLang="zh-CN">
                <a:sym typeface="+mn-ea"/>
              </a:rPr>
              <a:t>AP2</a:t>
            </a:r>
            <a:endParaRPr lang="en-US" altLang="zh-CN">
              <a:sym typeface="+mn-ea"/>
            </a:endParaRPr>
          </a:p>
        </p:txBody>
      </p:sp>
      <p:sp>
        <p:nvSpPr>
          <p:cNvPr id="51" name="文本框 50"/>
          <p:cNvSpPr txBox="1"/>
          <p:nvPr/>
        </p:nvSpPr>
        <p:spPr>
          <a:xfrm>
            <a:off x="3326765" y="4279265"/>
            <a:ext cx="654050" cy="310515"/>
          </a:xfrm>
          <a:prstGeom prst="rect">
            <a:avLst/>
          </a:prstGeom>
          <a:noFill/>
        </p:spPr>
        <p:txBody>
          <a:bodyPr wrap="square" rtlCol="0" anchor="t">
            <a:noAutofit/>
          </a:bodyPr>
          <a:p>
            <a:pPr>
              <a:buNone/>
            </a:pPr>
            <a:r>
              <a:rPr lang="en-US" altLang="zh-CN">
                <a:sym typeface="+mn-ea"/>
              </a:rPr>
              <a:t>AP3</a:t>
            </a:r>
            <a:endParaRPr lang="en-US" altLang="zh-CN">
              <a:sym typeface="+mn-ea"/>
            </a:endParaRPr>
          </a:p>
        </p:txBody>
      </p:sp>
      <p:sp>
        <p:nvSpPr>
          <p:cNvPr id="52" name="文本框 51"/>
          <p:cNvSpPr txBox="1"/>
          <p:nvPr/>
        </p:nvSpPr>
        <p:spPr>
          <a:xfrm>
            <a:off x="5287010" y="1657350"/>
            <a:ext cx="654050" cy="310515"/>
          </a:xfrm>
          <a:prstGeom prst="rect">
            <a:avLst/>
          </a:prstGeom>
          <a:noFill/>
        </p:spPr>
        <p:txBody>
          <a:bodyPr wrap="square" rtlCol="0" anchor="t">
            <a:noAutofit/>
          </a:bodyPr>
          <a:p>
            <a:pPr>
              <a:buNone/>
            </a:pPr>
            <a:r>
              <a:rPr lang="en-US" altLang="zh-CN">
                <a:sym typeface="+mn-ea"/>
              </a:rPr>
              <a:t>AP4</a:t>
            </a:r>
            <a:endParaRPr lang="en-US" altLang="zh-CN">
              <a:sym typeface="+mn-ea"/>
            </a:endParaRPr>
          </a:p>
        </p:txBody>
      </p:sp>
      <p:sp>
        <p:nvSpPr>
          <p:cNvPr id="57" name="矩形 56"/>
          <p:cNvSpPr/>
          <p:nvPr/>
        </p:nvSpPr>
        <p:spPr>
          <a:xfrm>
            <a:off x="1614170" y="5503545"/>
            <a:ext cx="624205" cy="62928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63" name="直接箭头连接符 62"/>
          <p:cNvCxnSpPr>
            <a:endCxn id="69" idx="1"/>
          </p:cNvCxnSpPr>
          <p:nvPr/>
        </p:nvCxnSpPr>
        <p:spPr>
          <a:xfrm>
            <a:off x="2238375" y="6149340"/>
            <a:ext cx="518160" cy="4260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9" name="矩形 68"/>
          <p:cNvSpPr/>
          <p:nvPr/>
        </p:nvSpPr>
        <p:spPr>
          <a:xfrm>
            <a:off x="2756535" y="6388100"/>
            <a:ext cx="1162050" cy="37401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rgbClr val="FF0000"/>
                </a:solidFill>
              </a:rPr>
              <a:t>主要影响</a:t>
            </a:r>
            <a:endParaRPr lang="zh-CN" altLang="en-US">
              <a:solidFill>
                <a:srgbClr val="FF0000"/>
              </a:solidFill>
            </a:endParaRPr>
          </a:p>
        </p:txBody>
      </p:sp>
      <p:graphicFrame>
        <p:nvGraphicFramePr>
          <p:cNvPr id="74" name="对象 73"/>
          <p:cNvGraphicFramePr/>
          <p:nvPr/>
        </p:nvGraphicFramePr>
        <p:xfrm>
          <a:off x="8557895" y="6079490"/>
          <a:ext cx="2433955" cy="394335"/>
        </p:xfrm>
        <a:graphic>
          <a:graphicData uri="http://schemas.openxmlformats.org/presentationml/2006/ole">
            <mc:AlternateContent xmlns:mc="http://schemas.openxmlformats.org/markup-compatibility/2006">
              <mc:Choice xmlns:v="urn:schemas-microsoft-com:vml" Requires="v">
                <p:oleObj spid="_x0000_s75" name="" r:id="rId9" imgW="1371600" imgH="254000" progId="Equation.DSMT4">
                  <p:embed/>
                </p:oleObj>
              </mc:Choice>
              <mc:Fallback>
                <p:oleObj name="" r:id="rId9" imgW="1371600" imgH="254000" progId="Equation.DSMT4">
                  <p:embed/>
                  <p:pic>
                    <p:nvPicPr>
                      <p:cNvPr id="0" name="图片 74"/>
                      <p:cNvPicPr/>
                      <p:nvPr/>
                    </p:nvPicPr>
                    <p:blipFill>
                      <a:blip r:embed="rId10"/>
                      <a:stretch>
                        <a:fillRect/>
                      </a:stretch>
                    </p:blipFill>
                    <p:spPr>
                      <a:xfrm>
                        <a:off x="8557895" y="6079490"/>
                        <a:ext cx="2433955" cy="394335"/>
                      </a:xfrm>
                      <a:prstGeom prst="rect">
                        <a:avLst/>
                      </a:prstGeom>
                    </p:spPr>
                  </p:pic>
                </p:oleObj>
              </mc:Fallback>
            </mc:AlternateContent>
          </a:graphicData>
        </a:graphic>
      </p:graphicFrame>
      <p:graphicFrame>
        <p:nvGraphicFramePr>
          <p:cNvPr id="76" name="对象 75"/>
          <p:cNvGraphicFramePr/>
          <p:nvPr/>
        </p:nvGraphicFramePr>
        <p:xfrm>
          <a:off x="6641465" y="4514850"/>
          <a:ext cx="5327015" cy="815975"/>
        </p:xfrm>
        <a:graphic>
          <a:graphicData uri="http://schemas.openxmlformats.org/presentationml/2006/ole">
            <mc:AlternateContent xmlns:mc="http://schemas.openxmlformats.org/markup-compatibility/2006">
              <mc:Choice xmlns:v="urn:schemas-microsoft-com:vml" Requires="v">
                <p:oleObj spid="_x0000_s77" name="" r:id="rId11" imgW="4565015" imgH="969010" progId="Equation.DSMT4">
                  <p:embed/>
                </p:oleObj>
              </mc:Choice>
              <mc:Fallback>
                <p:oleObj name="" r:id="rId11" imgW="4565015" imgH="969010" progId="Equation.DSMT4">
                  <p:embed/>
                  <p:pic>
                    <p:nvPicPr>
                      <p:cNvPr id="0" name="图片 76"/>
                      <p:cNvPicPr/>
                      <p:nvPr/>
                    </p:nvPicPr>
                    <p:blipFill>
                      <a:blip r:embed="rId12"/>
                      <a:stretch>
                        <a:fillRect/>
                      </a:stretch>
                    </p:blipFill>
                    <p:spPr>
                      <a:xfrm>
                        <a:off x="6641465" y="4514850"/>
                        <a:ext cx="5327015" cy="815975"/>
                      </a:xfrm>
                      <a:prstGeom prst="rect">
                        <a:avLst/>
                      </a:prstGeom>
                    </p:spPr>
                  </p:pic>
                </p:oleObj>
              </mc:Fallback>
            </mc:AlternateContent>
          </a:graphicData>
        </a:graphic>
      </p:graphicFrame>
      <p:sp>
        <p:nvSpPr>
          <p:cNvPr id="80" name="矩形 79"/>
          <p:cNvSpPr/>
          <p:nvPr/>
        </p:nvSpPr>
        <p:spPr>
          <a:xfrm>
            <a:off x="5941060" y="6149340"/>
            <a:ext cx="2346960" cy="374015"/>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2"/>
                </a:solidFill>
                <a:sym typeface="+mn-ea"/>
              </a:rPr>
              <a:t>引入归一化贡献值</a:t>
            </a:r>
            <a:endParaRPr lang="zh-CN" altLang="en-US">
              <a:solidFill>
                <a:schemeClr val="tx2"/>
              </a:solidFill>
              <a:sym typeface="+mn-ea"/>
            </a:endParaRPr>
          </a:p>
        </p:txBody>
      </p:sp>
      <p:cxnSp>
        <p:nvCxnSpPr>
          <p:cNvPr id="81" name="直接箭头连接符 80"/>
          <p:cNvCxnSpPr>
            <a:stCxn id="80" idx="0"/>
          </p:cNvCxnSpPr>
          <p:nvPr/>
        </p:nvCxnSpPr>
        <p:spPr>
          <a:xfrm flipV="1">
            <a:off x="7114540" y="5107940"/>
            <a:ext cx="797560" cy="10414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2" name="下箭头 81"/>
          <p:cNvSpPr/>
          <p:nvPr/>
        </p:nvSpPr>
        <p:spPr>
          <a:xfrm>
            <a:off x="9042400" y="2950210"/>
            <a:ext cx="525780" cy="12103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1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amond(in)">
                                      <p:cBhvr>
                                        <p:cTn id="7" dur="2000"/>
                                        <p:tgtEl>
                                          <p:spTgt spid="57"/>
                                        </p:tgtEl>
                                      </p:cBhvr>
                                    </p:animEffect>
                                  </p:childTnLst>
                                </p:cTn>
                              </p:par>
                              <p:par>
                                <p:cTn id="8" presetID="8" presetClass="entr" presetSubtype="16"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amond(in)">
                                      <p:cBhvr>
                                        <p:cTn id="10" dur="2000"/>
                                        <p:tgtEl>
                                          <p:spTgt spid="6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diamond(in)">
                                      <p:cBhvr>
                                        <p:cTn id="13" dur="2000"/>
                                        <p:tgtEl>
                                          <p:spTgt spid="69"/>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diamond(in)">
                                      <p:cBhvr>
                                        <p:cTn id="18" dur="2000"/>
                                        <p:tgtEl>
                                          <p:spTgt spid="76"/>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diamond(in)">
                                      <p:cBhvr>
                                        <p:cTn id="21" dur="20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4"/>
                                        </p:tgtEl>
                                        <p:attrNameLst>
                                          <p:attrName>style.visibility</p:attrName>
                                        </p:attrNameLst>
                                      </p:cBhvr>
                                      <p:to>
                                        <p:strVal val="visible"/>
                                      </p:to>
                                    </p:set>
                                    <p:anim calcmode="lin" valueType="num">
                                      <p:cBhvr additive="base">
                                        <p:cTn id="26" dur="500" fill="hold"/>
                                        <p:tgtEl>
                                          <p:spTgt spid="74"/>
                                        </p:tgtEl>
                                        <p:attrNameLst>
                                          <p:attrName>ppt_x</p:attrName>
                                        </p:attrNameLst>
                                      </p:cBhvr>
                                      <p:tavLst>
                                        <p:tav tm="0">
                                          <p:val>
                                            <p:strVal val="#ppt_x"/>
                                          </p:val>
                                        </p:tav>
                                        <p:tav tm="100000">
                                          <p:val>
                                            <p:strVal val="#ppt_x"/>
                                          </p:val>
                                        </p:tav>
                                      </p:tavLst>
                                    </p:anim>
                                    <p:anim calcmode="lin" valueType="num">
                                      <p:cBhvr additive="base">
                                        <p:cTn id="27" dur="500" fill="hold"/>
                                        <p:tgtEl>
                                          <p:spTgt spid="7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 calcmode="lin" valueType="num">
                                      <p:cBhvr additive="base">
                                        <p:cTn id="30" dur="500" fill="hold"/>
                                        <p:tgtEl>
                                          <p:spTgt spid="80"/>
                                        </p:tgtEl>
                                        <p:attrNameLst>
                                          <p:attrName>ppt_x</p:attrName>
                                        </p:attrNameLst>
                                      </p:cBhvr>
                                      <p:tavLst>
                                        <p:tav tm="0">
                                          <p:val>
                                            <p:strVal val="#ppt_x"/>
                                          </p:val>
                                        </p:tav>
                                        <p:tav tm="100000">
                                          <p:val>
                                            <p:strVal val="#ppt_x"/>
                                          </p:val>
                                        </p:tav>
                                      </p:tavLst>
                                    </p:anim>
                                    <p:anim calcmode="lin" valueType="num">
                                      <p:cBhvr additive="base">
                                        <p:cTn id="31" dur="500" fill="hold"/>
                                        <p:tgtEl>
                                          <p:spTgt spid="80"/>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81"/>
                                        </p:tgtEl>
                                        <p:attrNameLst>
                                          <p:attrName>style.visibility</p:attrName>
                                        </p:attrNameLst>
                                      </p:cBhvr>
                                      <p:to>
                                        <p:strVal val="visible"/>
                                      </p:to>
                                    </p:set>
                                    <p:anim calcmode="lin" valueType="num">
                                      <p:cBhvr additive="base">
                                        <p:cTn id="34" dur="500" fill="hold"/>
                                        <p:tgtEl>
                                          <p:spTgt spid="81"/>
                                        </p:tgtEl>
                                        <p:attrNameLst>
                                          <p:attrName>ppt_x</p:attrName>
                                        </p:attrNameLst>
                                      </p:cBhvr>
                                      <p:tavLst>
                                        <p:tav tm="0">
                                          <p:val>
                                            <p:strVal val="#ppt_x"/>
                                          </p:val>
                                        </p:tav>
                                        <p:tav tm="100000">
                                          <p:val>
                                            <p:strVal val="#ppt_x"/>
                                          </p:val>
                                        </p:tav>
                                      </p:tavLst>
                                    </p:anim>
                                    <p:anim calcmode="lin" valueType="num">
                                      <p:cBhvr additive="base">
                                        <p:cTn id="3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9" grpId="0" animBg="1"/>
      <p:bldP spid="57" grpId="1" animBg="1"/>
      <p:bldP spid="69" grpId="1" animBg="1"/>
      <p:bldP spid="82" grpId="0" animBg="1"/>
      <p:bldP spid="82" grpId="1" animBg="1"/>
      <p:bldP spid="80" grpId="0" animBg="1"/>
      <p:bldP spid="8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关键问题转化</a:t>
            </a:r>
            <a:endParaRPr lang="en-US" altLang="zh-CN">
              <a:sym typeface="+mn-ea"/>
            </a:endParaRPr>
          </a:p>
        </p:txBody>
      </p:sp>
      <p:pic>
        <p:nvPicPr>
          <p:cNvPr id="44" name="图片 43"/>
          <p:cNvPicPr>
            <a:picLocks noChangeAspect="1"/>
          </p:cNvPicPr>
          <p:nvPr/>
        </p:nvPicPr>
        <p:blipFill>
          <a:blip r:embed="rId1"/>
          <a:stretch>
            <a:fillRect/>
          </a:stretch>
        </p:blipFill>
        <p:spPr>
          <a:xfrm>
            <a:off x="144145" y="1250315"/>
            <a:ext cx="11904345" cy="1044575"/>
          </a:xfrm>
          <a:prstGeom prst="rect">
            <a:avLst/>
          </a:prstGeom>
        </p:spPr>
      </p:pic>
      <p:pic>
        <p:nvPicPr>
          <p:cNvPr id="53" name="图片 52"/>
          <p:cNvPicPr>
            <a:picLocks noChangeAspect="1"/>
          </p:cNvPicPr>
          <p:nvPr/>
        </p:nvPicPr>
        <p:blipFill>
          <a:blip r:embed="rId2"/>
          <a:stretch>
            <a:fillRect/>
          </a:stretch>
        </p:blipFill>
        <p:spPr>
          <a:xfrm>
            <a:off x="144145" y="2459355"/>
            <a:ext cx="6910070" cy="374650"/>
          </a:xfrm>
          <a:prstGeom prst="rect">
            <a:avLst/>
          </a:prstGeom>
        </p:spPr>
      </p:pic>
      <p:graphicFrame>
        <p:nvGraphicFramePr>
          <p:cNvPr id="54" name="对象 53"/>
          <p:cNvGraphicFramePr/>
          <p:nvPr/>
        </p:nvGraphicFramePr>
        <p:xfrm>
          <a:off x="4504055" y="2650490"/>
          <a:ext cx="3063240" cy="824230"/>
        </p:xfrm>
        <a:graphic>
          <a:graphicData uri="http://schemas.openxmlformats.org/presentationml/2006/ole">
            <mc:AlternateContent xmlns:mc="http://schemas.openxmlformats.org/markup-compatibility/2006">
              <mc:Choice xmlns:v="urn:schemas-microsoft-com:vml" Requires="v">
                <p:oleObj spid="_x0000_s55" name="" r:id="rId3" imgW="2630805" imgH="707390" progId="Equation.DSMT4">
                  <p:embed/>
                </p:oleObj>
              </mc:Choice>
              <mc:Fallback>
                <p:oleObj name="" r:id="rId3" imgW="2630805" imgH="707390" progId="Equation.DSMT4">
                  <p:embed/>
                  <p:pic>
                    <p:nvPicPr>
                      <p:cNvPr id="0" name="图片 54"/>
                      <p:cNvPicPr/>
                      <p:nvPr/>
                    </p:nvPicPr>
                    <p:blipFill>
                      <a:blip r:embed="rId4"/>
                      <a:stretch>
                        <a:fillRect/>
                      </a:stretch>
                    </p:blipFill>
                    <p:spPr>
                      <a:xfrm>
                        <a:off x="4504055" y="2650490"/>
                        <a:ext cx="3063240" cy="824230"/>
                      </a:xfrm>
                      <a:prstGeom prst="rect">
                        <a:avLst/>
                      </a:prstGeom>
                    </p:spPr>
                  </p:pic>
                </p:oleObj>
              </mc:Fallback>
            </mc:AlternateContent>
          </a:graphicData>
        </a:graphic>
      </p:graphicFrame>
      <p:pic>
        <p:nvPicPr>
          <p:cNvPr id="56" name="图片 55"/>
          <p:cNvPicPr>
            <a:picLocks noChangeAspect="1"/>
          </p:cNvPicPr>
          <p:nvPr/>
        </p:nvPicPr>
        <p:blipFill>
          <a:blip r:embed="rId5"/>
          <a:stretch>
            <a:fillRect/>
          </a:stretch>
        </p:blipFill>
        <p:spPr>
          <a:xfrm>
            <a:off x="-107950" y="3648075"/>
            <a:ext cx="12042775" cy="293687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sym typeface="+mn-ea"/>
              </a:rPr>
              <a:t>关键问题求解</a:t>
            </a:r>
            <a:endParaRPr lang="en-US" altLang="zh-CN">
              <a:sym typeface="+mn-ea"/>
            </a:endParaRPr>
          </a:p>
        </p:txBody>
      </p:sp>
      <p:sp>
        <p:nvSpPr>
          <p:cNvPr id="43" name="椭圆 42"/>
          <p:cNvSpPr/>
          <p:nvPr/>
        </p:nvSpPr>
        <p:spPr>
          <a:xfrm>
            <a:off x="902335" y="4582795"/>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椭圆 1"/>
          <p:cNvSpPr/>
          <p:nvPr/>
        </p:nvSpPr>
        <p:spPr>
          <a:xfrm>
            <a:off x="1592580" y="3775075"/>
            <a:ext cx="299720" cy="299720"/>
          </a:xfrm>
          <a:prstGeom prst="ellipse">
            <a:avLst/>
          </a:prstGeom>
          <a:noFill/>
          <a:ln>
            <a:solidFill>
              <a:schemeClr val="tx1"/>
            </a:solidFill>
          </a:ln>
          <a:extLst>
            <a:ext uri="{909E8E84-426E-40DD-AFC4-6F175D3DCCD1}">
              <a14:hiddenFill xmlns:a14="http://schemas.microsoft.com/office/drawing/2010/main">
                <a:solidFill>
                  <a:srgbClr val="00B0F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椭圆 44"/>
          <p:cNvSpPr/>
          <p:nvPr/>
        </p:nvSpPr>
        <p:spPr>
          <a:xfrm>
            <a:off x="1953260" y="4074795"/>
            <a:ext cx="299720" cy="299720"/>
          </a:xfrm>
          <a:prstGeom prst="ellipse">
            <a:avLst/>
          </a:prstGeom>
          <a:noFill/>
          <a:ln>
            <a:solidFill>
              <a:schemeClr val="tx1"/>
            </a:solidFill>
          </a:ln>
          <a:extLst>
            <a:ext uri="{909E8E84-426E-40DD-AFC4-6F175D3DCCD1}">
              <a14:hiddenFill xmlns:a14="http://schemas.microsoft.com/office/drawing/2010/main">
                <a:solidFill>
                  <a:srgbClr val="00B0F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6" name="椭圆 45"/>
          <p:cNvSpPr/>
          <p:nvPr/>
        </p:nvSpPr>
        <p:spPr>
          <a:xfrm>
            <a:off x="3032760" y="4754880"/>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椭圆 56"/>
          <p:cNvSpPr/>
          <p:nvPr/>
        </p:nvSpPr>
        <p:spPr>
          <a:xfrm>
            <a:off x="1719580" y="5314315"/>
            <a:ext cx="299720" cy="299720"/>
          </a:xfrm>
          <a:prstGeom prst="ellipse">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072120" y="2932430"/>
            <a:ext cx="20516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dirty="0"/>
              <a:t>优化措施</a:t>
            </a:r>
            <a:endParaRPr lang="zh-CN" altLang="en-US" dirty="0"/>
          </a:p>
        </p:txBody>
      </p:sp>
      <p:sp>
        <p:nvSpPr>
          <p:cNvPr id="10" name="文本框 9"/>
          <p:cNvSpPr txBox="1"/>
          <p:nvPr/>
        </p:nvSpPr>
        <p:spPr>
          <a:xfrm>
            <a:off x="373380" y="2945130"/>
            <a:ext cx="329120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t>直接求解最小割问题</a:t>
            </a:r>
            <a:endParaRPr lang="zh-CN"/>
          </a:p>
        </p:txBody>
      </p:sp>
      <p:sp>
        <p:nvSpPr>
          <p:cNvPr id="11" name="文本框 10"/>
          <p:cNvSpPr txBox="1"/>
          <p:nvPr/>
        </p:nvSpPr>
        <p:spPr>
          <a:xfrm>
            <a:off x="4385310" y="2932430"/>
            <a:ext cx="1624330"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a:t>关键影响因素</a:t>
            </a:r>
            <a:endParaRPr lang="zh-CN" altLang="en-US"/>
          </a:p>
        </p:txBody>
      </p:sp>
      <p:sp>
        <p:nvSpPr>
          <p:cNvPr id="12" name="文本框 11"/>
          <p:cNvSpPr txBox="1"/>
          <p:nvPr/>
        </p:nvSpPr>
        <p:spPr>
          <a:xfrm>
            <a:off x="4210340" y="3521710"/>
            <a:ext cx="2468245" cy="1792605"/>
          </a:xfrm>
          <a:prstGeom prst="rect">
            <a:avLst/>
          </a:prstGeom>
          <a:noFill/>
        </p:spPr>
        <p:txBody>
          <a:bodyPr wrap="square" rtlCol="0">
            <a:noAutofit/>
          </a:bodyPr>
          <a:p>
            <a:r>
              <a:rPr lang="zh-CN" altLang="en-US" dirty="0">
                <a:sym typeface="+mn-ea"/>
              </a:rPr>
              <a:t>▷</a:t>
            </a:r>
            <a:r>
              <a:rPr lang="zh-CN" dirty="0">
                <a:sym typeface="+mn-ea"/>
              </a:rPr>
              <a:t>问题求解复杂度高，是</a:t>
            </a:r>
            <a:r>
              <a:rPr lang="en-US" altLang="zh-CN" dirty="0">
                <a:sym typeface="+mn-ea"/>
              </a:rPr>
              <a:t>NPhard</a:t>
            </a:r>
            <a:r>
              <a:rPr lang="zh-CN" altLang="en-US" dirty="0">
                <a:sym typeface="+mn-ea"/>
              </a:rPr>
              <a:t>问题</a:t>
            </a:r>
            <a:r>
              <a:rPr lang="en-US" altLang="zh-CN" dirty="0">
                <a:sym typeface="+mn-ea"/>
              </a:rPr>
              <a:t>[2]</a:t>
            </a:r>
            <a:endParaRPr lang="zh-CN" dirty="0">
              <a:sym typeface="+mn-ea"/>
            </a:endParaRPr>
          </a:p>
          <a:p>
            <a:r>
              <a:rPr lang="zh-CN" altLang="en-US" dirty="0">
                <a:sym typeface="+mn-ea"/>
              </a:rPr>
              <a:t>▷</a:t>
            </a:r>
            <a:r>
              <a:rPr lang="zh-CN" dirty="0">
                <a:sym typeface="+mn-ea"/>
              </a:rPr>
              <a:t>容易出现孤立点集合</a:t>
            </a:r>
            <a:r>
              <a:rPr lang="en-US" altLang="zh-CN" dirty="0">
                <a:sym typeface="+mn-ea"/>
              </a:rPr>
              <a:t>[3]</a:t>
            </a:r>
            <a:endParaRPr lang="zh-CN" altLang="en-US" dirty="0"/>
          </a:p>
          <a:p>
            <a:endParaRPr lang="zh-CN" altLang="en-US" dirty="0">
              <a:sym typeface="+mn-ea"/>
            </a:endParaRPr>
          </a:p>
        </p:txBody>
      </p:sp>
      <p:sp>
        <p:nvSpPr>
          <p:cNvPr id="13" name="文本框 12"/>
          <p:cNvSpPr txBox="1"/>
          <p:nvPr/>
        </p:nvSpPr>
        <p:spPr>
          <a:xfrm>
            <a:off x="8255925" y="3391535"/>
            <a:ext cx="2468245" cy="1792605"/>
          </a:xfrm>
          <a:prstGeom prst="rect">
            <a:avLst/>
          </a:prstGeom>
          <a:noFill/>
        </p:spPr>
        <p:txBody>
          <a:bodyPr wrap="square" rtlCol="0">
            <a:noAutofit/>
          </a:bodyPr>
          <a:p>
            <a:r>
              <a:rPr lang="zh-CN" altLang="en-US" dirty="0">
                <a:sym typeface="+mn-ea"/>
              </a:rPr>
              <a:t>▷</a:t>
            </a:r>
            <a:r>
              <a:rPr lang="zh-CN" altLang="en-US" dirty="0"/>
              <a:t>引入归一化割</a:t>
            </a:r>
            <a:r>
              <a:rPr lang="en-US" altLang="zh-CN" dirty="0"/>
              <a:t>[3]</a:t>
            </a:r>
            <a:endParaRPr lang="en-US" altLang="zh-CN" dirty="0">
              <a:sym typeface="+mn-ea"/>
            </a:endParaRPr>
          </a:p>
        </p:txBody>
      </p:sp>
      <p:cxnSp>
        <p:nvCxnSpPr>
          <p:cNvPr id="16" name="直接连接符 15"/>
          <p:cNvCxnSpPr/>
          <p:nvPr/>
        </p:nvCxnSpPr>
        <p:spPr>
          <a:xfrm>
            <a:off x="1997710" y="2550160"/>
            <a:ext cx="7092950" cy="1905"/>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17" name="直接连接符 16"/>
          <p:cNvCxnSpPr>
            <a:stCxn id="10" idx="0"/>
          </p:cNvCxnSpPr>
          <p:nvPr/>
        </p:nvCxnSpPr>
        <p:spPr>
          <a:xfrm flipH="1" flipV="1">
            <a:off x="2014220" y="2551430"/>
            <a:ext cx="5080" cy="39370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18" name="直接箭头连接符 17"/>
          <p:cNvCxnSpPr>
            <a:endCxn id="11" idx="0"/>
          </p:cNvCxnSpPr>
          <p:nvPr/>
        </p:nvCxnSpPr>
        <p:spPr>
          <a:xfrm>
            <a:off x="5191125" y="2526030"/>
            <a:ext cx="6350" cy="40640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a:endCxn id="9" idx="0"/>
          </p:cNvCxnSpPr>
          <p:nvPr/>
        </p:nvCxnSpPr>
        <p:spPr>
          <a:xfrm>
            <a:off x="9090660" y="2549525"/>
            <a:ext cx="7620" cy="38290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62" name="文本框 61"/>
          <p:cNvSpPr txBox="1"/>
          <p:nvPr/>
        </p:nvSpPr>
        <p:spPr>
          <a:xfrm>
            <a:off x="119380" y="1171575"/>
            <a:ext cx="11853545" cy="645160"/>
          </a:xfrm>
          <a:prstGeom prst="rect">
            <a:avLst/>
          </a:prstGeom>
          <a:noFill/>
        </p:spPr>
        <p:txBody>
          <a:bodyPr wrap="square" rtlCol="0" anchor="t">
            <a:spAutoFit/>
          </a:bodyPr>
          <a:p>
            <a:r>
              <a:rPr lang="en-US" altLang="zh-CN"/>
              <a:t>  </a:t>
            </a:r>
            <a:r>
              <a:rPr lang="zh-CN" altLang="en-US"/>
              <a:t>谱聚类[1]是一种基于图论的方法，它可以将图切割成具有大权值顶点的不相交簇，同时保证不同簇间的顶点之间的权值足够小。这促使本章利用谱聚类来将具有低潜在CPI的划分成一个聚类从而解决的最小割问题。</a:t>
            </a:r>
            <a:endParaRPr lang="zh-CN" altLang="en-US"/>
          </a:p>
        </p:txBody>
      </p:sp>
      <p:sp>
        <p:nvSpPr>
          <p:cNvPr id="63" name="矩形 62"/>
          <p:cNvSpPr/>
          <p:nvPr/>
        </p:nvSpPr>
        <p:spPr>
          <a:xfrm>
            <a:off x="4154170" y="4115435"/>
            <a:ext cx="2524125" cy="6394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noFill/>
            </a:endParaRPr>
          </a:p>
        </p:txBody>
      </p:sp>
      <p:cxnSp>
        <p:nvCxnSpPr>
          <p:cNvPr id="71" name="直接箭头连接符 70"/>
          <p:cNvCxnSpPr>
            <a:stCxn id="63" idx="2"/>
          </p:cNvCxnSpPr>
          <p:nvPr/>
        </p:nvCxnSpPr>
        <p:spPr>
          <a:xfrm>
            <a:off x="5416550" y="4754880"/>
            <a:ext cx="150495" cy="4292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2" name="矩形 71"/>
          <p:cNvSpPr/>
          <p:nvPr/>
        </p:nvSpPr>
        <p:spPr>
          <a:xfrm>
            <a:off x="4707255" y="5184140"/>
            <a:ext cx="1971040" cy="4851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纯粹依据权值</a:t>
            </a:r>
            <a:endParaRPr lang="zh-CN" altLang="en-US">
              <a:solidFill>
                <a:schemeClr val="tx1"/>
              </a:solidFill>
            </a:endParaRPr>
          </a:p>
        </p:txBody>
      </p:sp>
      <p:sp>
        <p:nvSpPr>
          <p:cNvPr id="74" name="文本框 73"/>
          <p:cNvSpPr txBox="1"/>
          <p:nvPr/>
        </p:nvSpPr>
        <p:spPr>
          <a:xfrm>
            <a:off x="250190" y="5872480"/>
            <a:ext cx="11941810" cy="860425"/>
          </a:xfrm>
          <a:prstGeom prst="rect">
            <a:avLst/>
          </a:prstGeom>
          <a:noFill/>
        </p:spPr>
        <p:txBody>
          <a:bodyPr wrap="square" rtlCol="0">
            <a:spAutoFit/>
          </a:bodyPr>
          <a:p>
            <a:r>
              <a:rPr lang="en-US" altLang="zh-CN" sz="1000">
                <a:sym typeface="+mn-ea"/>
              </a:rPr>
              <a:t>[1]Von Luxburg U. A Tutorial On Spectral Clustering[J]. Statistics And Computing, 2007, 17: 395-416.</a:t>
            </a:r>
            <a:endParaRPr lang="en-US" altLang="zh-CN" sz="1000"/>
          </a:p>
          <a:p>
            <a:r>
              <a:rPr lang="en-US" altLang="zh-CN" sz="1000"/>
              <a:t>[2]Zeng W, He Y, Li B, Et Al. Pilot Assignment For Cell Free Massive Mimo Systems Using a Weighted Graphic Framework[J]. IEEE Transactions On Vehicular Technology, 2021, 70(6): 6190-6194.</a:t>
            </a:r>
            <a:endParaRPr lang="en-US" altLang="zh-CN" sz="1000"/>
          </a:p>
          <a:p>
            <a:r>
              <a:rPr lang="en-US" altLang="zh-CN" sz="1000">
                <a:sym typeface="+mn-ea"/>
              </a:rPr>
              <a:t>[3]Shi J, Malik J. Normalized Cuts And Image Segmentation[C]//Proceedings Of IEEE Computer Society Conference On Computer Vision And Pattern Recognition. IEEE, 1997: 731-737.[2]D’Andrea C, Garcia-Rodriguez A, Geraci G, et al. Analysis of UAV communications in cell-free massive MIMO systems[J]. IEEE Open Journal of the Communications Society, 2020, 1: 133-147.</a:t>
            </a:r>
            <a:endParaRPr lang="en-US" altLang="zh-CN" sz="1000"/>
          </a:p>
          <a:p>
            <a:endParaRPr lang="en-US" altLang="zh-CN" sz="1000"/>
          </a:p>
        </p:txBody>
      </p:sp>
      <p:graphicFrame>
        <p:nvGraphicFramePr>
          <p:cNvPr id="75" name="对象 74"/>
          <p:cNvGraphicFramePr/>
          <p:nvPr/>
        </p:nvGraphicFramePr>
        <p:xfrm>
          <a:off x="7115175" y="3940175"/>
          <a:ext cx="4749800" cy="1114425"/>
        </p:xfrm>
        <a:graphic>
          <a:graphicData uri="http://schemas.openxmlformats.org/presentationml/2006/ole">
            <mc:AlternateContent xmlns:mc="http://schemas.openxmlformats.org/markup-compatibility/2006">
              <mc:Choice xmlns:v="urn:schemas-microsoft-com:vml" Requires="v">
                <p:oleObj spid="_x0000_s106" name="" r:id="rId1" imgW="2527300" imgH="571500" progId="Equation.DSMT4">
                  <p:embed/>
                </p:oleObj>
              </mc:Choice>
              <mc:Fallback>
                <p:oleObj name="" r:id="rId1" imgW="2527300" imgH="571500" progId="Equation.DSMT4">
                  <p:embed/>
                  <p:pic>
                    <p:nvPicPr>
                      <p:cNvPr id="0" name="图片 105"/>
                      <p:cNvPicPr/>
                      <p:nvPr/>
                    </p:nvPicPr>
                    <p:blipFill>
                      <a:blip r:embed="rId2"/>
                      <a:stretch>
                        <a:fillRect/>
                      </a:stretch>
                    </p:blipFill>
                    <p:spPr>
                      <a:xfrm>
                        <a:off x="7115175" y="3940175"/>
                        <a:ext cx="4749800" cy="1114425"/>
                      </a:xfrm>
                      <a:prstGeom prst="rect">
                        <a:avLst/>
                      </a:prstGeom>
                    </p:spPr>
                  </p:pic>
                </p:oleObj>
              </mc:Fallback>
            </mc:AlternateContent>
          </a:graphicData>
        </a:graphic>
      </p:graphicFrame>
      <p:graphicFrame>
        <p:nvGraphicFramePr>
          <p:cNvPr id="107" name="对象 106"/>
          <p:cNvGraphicFramePr/>
          <p:nvPr/>
        </p:nvGraphicFramePr>
        <p:xfrm>
          <a:off x="8072120" y="5107305"/>
          <a:ext cx="2801620" cy="506730"/>
        </p:xfrm>
        <a:graphic>
          <a:graphicData uri="http://schemas.openxmlformats.org/presentationml/2006/ole">
            <mc:AlternateContent xmlns:mc="http://schemas.openxmlformats.org/markup-compatibility/2006">
              <mc:Choice xmlns:v="urn:schemas-microsoft-com:vml" Requires="v">
                <p:oleObj spid="_x0000_s108" name="" r:id="rId3" imgW="3063875" imgH="467995" progId="Equation.DSMT4">
                  <p:embed/>
                </p:oleObj>
              </mc:Choice>
              <mc:Fallback>
                <p:oleObj name="" r:id="rId3" imgW="3063875" imgH="467995" progId="Equation.DSMT4">
                  <p:embed/>
                  <p:pic>
                    <p:nvPicPr>
                      <p:cNvPr id="0" name="图片 107"/>
                      <p:cNvPicPr/>
                      <p:nvPr/>
                    </p:nvPicPr>
                    <p:blipFill>
                      <a:blip r:embed="rId4"/>
                      <a:stretch>
                        <a:fillRect/>
                      </a:stretch>
                    </p:blipFill>
                    <p:spPr>
                      <a:xfrm>
                        <a:off x="8072120" y="5107305"/>
                        <a:ext cx="2801620" cy="506730"/>
                      </a:xfrm>
                      <a:prstGeom prst="rect">
                        <a:avLst/>
                      </a:prstGeom>
                    </p:spPr>
                  </p:pic>
                </p:oleObj>
              </mc:Fallback>
            </mc:AlternateContent>
          </a:graphicData>
        </a:graphic>
      </p:graphicFrame>
    </p:spTree>
    <p:custDataLst>
      <p:tags r:id="rId5"/>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par>
                                <p:cTn id="8" presetID="22" presetClass="entr" presetSubtype="4"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down)">
                                      <p:cBhvr>
                                        <p:cTn id="10" dur="500"/>
                                        <p:tgtEl>
                                          <p:spTgt spid="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ipe(down)">
                                      <p:cBhvr>
                                        <p:cTn id="1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2" grpId="0" animBg="1"/>
      <p:bldP spid="63" grpId="1" animBg="1"/>
      <p:bldP spid="72"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7"/>
          <p:cNvSpPr txBox="1"/>
          <p:nvPr/>
        </p:nvSpPr>
        <p:spPr>
          <a:xfrm>
            <a:off x="119380" y="113030"/>
            <a:ext cx="7277100" cy="368300"/>
          </a:xfrm>
          <a:prstGeom prst="rect">
            <a:avLst/>
          </a:prstGeom>
          <a:noFill/>
        </p:spPr>
        <p:txBody>
          <a:bodyPr wrap="square" rtlCol="0">
            <a:spAutoFit/>
          </a:bodyPr>
          <a:p>
            <a:r>
              <a:rPr b="1">
                <a:solidFill>
                  <a:srgbClr val="FF0000"/>
                </a:solidFill>
                <a:sym typeface="+mn-ea"/>
              </a:rPr>
              <a:t>2.基于谱聚类的空地融合去蜂窝mMIMO网络系统导频分配策略</a:t>
            </a:r>
            <a:endParaRPr b="1">
              <a:solidFill>
                <a:srgbClr val="FF0000"/>
              </a:solidFill>
              <a:sym typeface="+mn-ea"/>
            </a:endParaRPr>
          </a:p>
        </p:txBody>
      </p:sp>
      <p:sp>
        <p:nvSpPr>
          <p:cNvPr id="7" name="文本框 6"/>
          <p:cNvSpPr txBox="1"/>
          <p:nvPr/>
        </p:nvSpPr>
        <p:spPr>
          <a:xfrm>
            <a:off x="259715" y="717550"/>
            <a:ext cx="6520815" cy="368300"/>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Overflow="overflow" horzOverflow="overflow" vert="horz" wrap="square" numCol="1" spcCol="0" rtlCol="0" fromWordArt="0" anchor="ctr" anchorCtr="0" forceAA="0" compatLnSpc="1">
            <a:spAutoFit/>
          </a:bodyPr>
          <a:p>
            <a:pPr lvl="0" algn="ctr">
              <a:buClrTx/>
              <a:buSzTx/>
              <a:buFontTx/>
            </a:pPr>
            <a:r>
              <a:rPr lang="zh-CN" altLang="en-US">
                <a:sym typeface="+mn-ea"/>
              </a:rPr>
              <a:t>算法流程以及部分仿真结果</a:t>
            </a:r>
            <a:endParaRPr lang="zh-CN" altLang="en-US">
              <a:sym typeface="+mn-ea"/>
            </a:endParaRPr>
          </a:p>
        </p:txBody>
      </p:sp>
      <p:pic>
        <p:nvPicPr>
          <p:cNvPr id="3" name="图片 2"/>
          <p:cNvPicPr>
            <a:picLocks noChangeAspect="1"/>
          </p:cNvPicPr>
          <p:nvPr/>
        </p:nvPicPr>
        <p:blipFill>
          <a:blip r:embed="rId1"/>
          <a:stretch>
            <a:fillRect/>
          </a:stretch>
        </p:blipFill>
        <p:spPr>
          <a:xfrm>
            <a:off x="5981065" y="1457325"/>
            <a:ext cx="5983605" cy="3943350"/>
          </a:xfrm>
          <a:prstGeom prst="rect">
            <a:avLst/>
          </a:prstGeom>
        </p:spPr>
      </p:pic>
      <p:pic>
        <p:nvPicPr>
          <p:cNvPr id="6" name="图片 913"/>
          <p:cNvPicPr>
            <a:picLocks noChangeAspect="1"/>
          </p:cNvPicPr>
          <p:nvPr/>
        </p:nvPicPr>
        <p:blipFill>
          <a:blip r:embed="rId2"/>
          <a:stretch>
            <a:fillRect/>
          </a:stretch>
        </p:blipFill>
        <p:spPr>
          <a:xfrm>
            <a:off x="492760" y="1397000"/>
            <a:ext cx="5248910" cy="4584065"/>
          </a:xfrm>
          <a:prstGeom prst="rect">
            <a:avLst/>
          </a:prstGeom>
          <a:noFill/>
          <a:ln>
            <a:noFill/>
          </a:ln>
        </p:spPr>
      </p:pic>
    </p:spTree>
    <p:custDataLst>
      <p:tags r:id="rId3"/>
    </p:custData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382395" y="2076450"/>
            <a:ext cx="9743440" cy="1607185"/>
          </a:xfrm>
        </p:spPr>
        <p:txBody>
          <a:bodyPr>
            <a:normAutofit/>
          </a:bodyPr>
          <a:lstStyle/>
          <a:p>
            <a:pPr algn="ctr"/>
            <a:r>
              <a:rPr sz="4445"/>
              <a:t>汇报完毕</a:t>
            </a:r>
            <a:br>
              <a:rPr sz="4445"/>
            </a:br>
            <a:r>
              <a:rPr sz="4445"/>
              <a:t>请</a:t>
            </a:r>
            <a:r>
              <a:rPr sz="4445">
                <a:sym typeface="+mn-ea"/>
              </a:rPr>
              <a:t>各位老师同学</a:t>
            </a:r>
            <a:r>
              <a:rPr sz="4445"/>
              <a:t>指正</a:t>
            </a:r>
            <a:endParaRPr sz="4445"/>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7820" y="314325"/>
            <a:ext cx="4667250" cy="7994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oAutofit/>
          </a:bodyPr>
          <a:lstStyle/>
          <a:p>
            <a:r>
              <a:rPr lang="zh-CN" altLang="en-US" sz="4000"/>
              <a:t>传统网络蜂窝网络</a:t>
            </a:r>
            <a:endParaRPr lang="zh-CN" altLang="en-US" sz="4000"/>
          </a:p>
        </p:txBody>
      </p:sp>
      <p:pic>
        <p:nvPicPr>
          <p:cNvPr id="5" name="图片 4"/>
          <p:cNvPicPr>
            <a:picLocks noChangeAspect="1"/>
          </p:cNvPicPr>
          <p:nvPr>
            <p:custDataLst>
              <p:tags r:id="rId1"/>
            </p:custDataLst>
          </p:nvPr>
        </p:nvPicPr>
        <p:blipFill>
          <a:blip r:embed="rId2"/>
          <a:stretch>
            <a:fillRect/>
          </a:stretch>
        </p:blipFill>
        <p:spPr>
          <a:xfrm>
            <a:off x="337820" y="1593850"/>
            <a:ext cx="4667250" cy="2178050"/>
          </a:xfrm>
          <a:prstGeom prst="rect">
            <a:avLst/>
          </a:prstGeom>
        </p:spPr>
      </p:pic>
      <p:sp>
        <p:nvSpPr>
          <p:cNvPr id="8" name="文本框 7"/>
          <p:cNvSpPr txBox="1"/>
          <p:nvPr/>
        </p:nvSpPr>
        <p:spPr>
          <a:xfrm>
            <a:off x="782320" y="4123690"/>
            <a:ext cx="4064000" cy="368300"/>
          </a:xfrm>
          <a:prstGeom prst="rect">
            <a:avLst/>
          </a:prstGeom>
          <a:noFill/>
        </p:spPr>
        <p:txBody>
          <a:bodyPr wrap="square" rtlCol="0">
            <a:spAutoFit/>
          </a:bodyPr>
          <a:lstStyle/>
          <a:p>
            <a:r>
              <a:rPr lang="en-US" altLang="zh-CN"/>
              <a:t>●</a:t>
            </a:r>
            <a:r>
              <a:rPr lang="zh-CN" altLang="en-US">
                <a:sym typeface="+mn-ea"/>
              </a:rPr>
              <a:t>密集组网</a:t>
            </a:r>
            <a:r>
              <a:rPr lang="zh-CN" altLang="en-US">
                <a:sym typeface="+mn-ea"/>
              </a:rPr>
              <a:t>的</a:t>
            </a:r>
            <a:r>
              <a:rPr lang="zh-CN" altLang="en-US"/>
              <a:t>集中式大规模</a:t>
            </a:r>
            <a:r>
              <a:rPr lang="en-US" altLang="zh-CN"/>
              <a:t>MIMO</a:t>
            </a:r>
            <a:endParaRPr lang="zh-CN" altLang="en-US">
              <a:sym typeface="+mn-ea"/>
            </a:endParaRPr>
          </a:p>
        </p:txBody>
      </p:sp>
      <p:sp>
        <p:nvSpPr>
          <p:cNvPr id="9" name="文本框 8"/>
          <p:cNvSpPr txBox="1"/>
          <p:nvPr/>
        </p:nvSpPr>
        <p:spPr>
          <a:xfrm>
            <a:off x="782320" y="4803775"/>
            <a:ext cx="4064000" cy="368300"/>
          </a:xfrm>
          <a:prstGeom prst="rect">
            <a:avLst/>
          </a:prstGeom>
          <a:noFill/>
        </p:spPr>
        <p:txBody>
          <a:bodyPr wrap="square" rtlCol="0">
            <a:spAutoFit/>
          </a:bodyPr>
          <a:lstStyle/>
          <a:p>
            <a:r>
              <a:rPr lang="en-US" altLang="zh-CN"/>
              <a:t>1.</a:t>
            </a:r>
            <a:r>
              <a:rPr lang="zh-CN" altLang="en-US"/>
              <a:t>多区间缺乏协作，小区间干扰严重</a:t>
            </a:r>
            <a:endParaRPr lang="zh-CN" altLang="en-US"/>
          </a:p>
        </p:txBody>
      </p:sp>
      <p:sp>
        <p:nvSpPr>
          <p:cNvPr id="10" name="文本框 9"/>
          <p:cNvSpPr txBox="1"/>
          <p:nvPr/>
        </p:nvSpPr>
        <p:spPr>
          <a:xfrm>
            <a:off x="820420" y="5293995"/>
            <a:ext cx="4064000" cy="645160"/>
          </a:xfrm>
          <a:prstGeom prst="rect">
            <a:avLst/>
          </a:prstGeom>
          <a:noFill/>
        </p:spPr>
        <p:txBody>
          <a:bodyPr wrap="square" rtlCol="0">
            <a:spAutoFit/>
          </a:bodyPr>
          <a:lstStyle/>
          <a:p>
            <a:r>
              <a:rPr lang="en-US" altLang="zh-CN"/>
              <a:t>2.</a:t>
            </a:r>
            <a:r>
              <a:rPr lang="zh-CN" altLang="en-US"/>
              <a:t>小区边缘服务质量低于中心，用户公平性难以保证</a:t>
            </a:r>
            <a:endParaRPr lang="zh-CN" altLang="en-US"/>
          </a:p>
        </p:txBody>
      </p:sp>
      <p:sp>
        <p:nvSpPr>
          <p:cNvPr id="12" name="文本框 11"/>
          <p:cNvSpPr txBox="1"/>
          <p:nvPr/>
        </p:nvSpPr>
        <p:spPr>
          <a:xfrm>
            <a:off x="820420" y="5939155"/>
            <a:ext cx="4064000" cy="368300"/>
          </a:xfrm>
          <a:prstGeom prst="rect">
            <a:avLst/>
          </a:prstGeom>
          <a:noFill/>
        </p:spPr>
        <p:txBody>
          <a:bodyPr wrap="square" rtlCol="0">
            <a:spAutoFit/>
          </a:bodyPr>
          <a:lstStyle/>
          <a:p>
            <a:r>
              <a:rPr lang="en-US" altLang="zh-CN"/>
              <a:t>3.</a:t>
            </a:r>
            <a:r>
              <a:rPr lang="zh-CN" altLang="en-US"/>
              <a:t>基站密集部署，成本高</a:t>
            </a:r>
            <a:endParaRPr lang="zh-CN" altLang="en-US"/>
          </a:p>
        </p:txBody>
      </p:sp>
      <p:sp>
        <p:nvSpPr>
          <p:cNvPr id="16" name="文本框 15"/>
          <p:cNvSpPr txBox="1"/>
          <p:nvPr/>
        </p:nvSpPr>
        <p:spPr>
          <a:xfrm>
            <a:off x="6576060" y="314325"/>
            <a:ext cx="5203825" cy="7994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oAutofit/>
          </a:bodyPr>
          <a:lstStyle/>
          <a:p>
            <a:r>
              <a:rPr lang="zh-CN" altLang="en-US" sz="4000"/>
              <a:t>去蜂窝化大规模</a:t>
            </a:r>
            <a:r>
              <a:rPr lang="en-US" altLang="zh-CN" sz="4000"/>
              <a:t>MIMO</a:t>
            </a:r>
            <a:endParaRPr lang="en-US" altLang="zh-CN" sz="4000"/>
          </a:p>
        </p:txBody>
      </p:sp>
      <p:sp>
        <p:nvSpPr>
          <p:cNvPr id="20" name="文本框 19"/>
          <p:cNvSpPr txBox="1"/>
          <p:nvPr/>
        </p:nvSpPr>
        <p:spPr>
          <a:xfrm>
            <a:off x="6733540" y="3954145"/>
            <a:ext cx="4991100" cy="645160"/>
          </a:xfrm>
          <a:prstGeom prst="rect">
            <a:avLst/>
          </a:prstGeom>
          <a:noFill/>
        </p:spPr>
        <p:txBody>
          <a:bodyPr wrap="square" rtlCol="0">
            <a:spAutoFit/>
          </a:bodyPr>
          <a:lstStyle/>
          <a:p>
            <a:r>
              <a:rPr lang="en-US" altLang="zh-CN"/>
              <a:t>●</a:t>
            </a:r>
            <a:r>
              <a:rPr lang="zh-CN"/>
              <a:t>去蜂窝大规模</a:t>
            </a:r>
            <a:r>
              <a:rPr lang="en-US" altLang="zh-CN"/>
              <a:t>MIMO(Cell-Free Massive MIMO,</a:t>
            </a:r>
            <a:endParaRPr lang="en-US" altLang="zh-CN"/>
          </a:p>
          <a:p>
            <a:r>
              <a:rPr lang="en-US" altLang="zh-CN"/>
              <a:t>CF mMIMO)</a:t>
            </a:r>
            <a:endParaRPr lang="en-US" altLang="zh-CN"/>
          </a:p>
        </p:txBody>
      </p:sp>
      <p:sp>
        <p:nvSpPr>
          <p:cNvPr id="21" name="文本框 20"/>
          <p:cNvSpPr txBox="1"/>
          <p:nvPr/>
        </p:nvSpPr>
        <p:spPr>
          <a:xfrm>
            <a:off x="6862445" y="4566285"/>
            <a:ext cx="4064000" cy="645160"/>
          </a:xfrm>
          <a:prstGeom prst="rect">
            <a:avLst/>
          </a:prstGeom>
          <a:noFill/>
        </p:spPr>
        <p:txBody>
          <a:bodyPr wrap="square" rtlCol="0">
            <a:spAutoFit/>
          </a:bodyPr>
          <a:lstStyle/>
          <a:p>
            <a:r>
              <a:rPr lang="en-US" altLang="zh-CN"/>
              <a:t>1.</a:t>
            </a:r>
            <a:r>
              <a:rPr lang="zh-CN" altLang="en-US"/>
              <a:t>所有</a:t>
            </a:r>
            <a:r>
              <a:rPr lang="en-US" altLang="zh-CN"/>
              <a:t>AP</a:t>
            </a:r>
            <a:r>
              <a:rPr lang="zh-CN" altLang="en-US"/>
              <a:t>通过有线网络连接在</a:t>
            </a:r>
            <a:r>
              <a:rPr lang="en-US" altLang="zh-CN"/>
              <a:t>CPU</a:t>
            </a:r>
            <a:r>
              <a:rPr lang="zh-CN" altLang="en-US"/>
              <a:t>上，统一协作，频谱资源利用率高</a:t>
            </a:r>
            <a:endParaRPr lang="zh-CN" altLang="en-US"/>
          </a:p>
        </p:txBody>
      </p:sp>
      <p:sp>
        <p:nvSpPr>
          <p:cNvPr id="22" name="文本框 21"/>
          <p:cNvSpPr txBox="1"/>
          <p:nvPr/>
        </p:nvSpPr>
        <p:spPr>
          <a:xfrm>
            <a:off x="6862445" y="5333365"/>
            <a:ext cx="4064000" cy="645160"/>
          </a:xfrm>
          <a:prstGeom prst="rect">
            <a:avLst/>
          </a:prstGeom>
          <a:noFill/>
        </p:spPr>
        <p:txBody>
          <a:bodyPr wrap="square" rtlCol="0">
            <a:spAutoFit/>
          </a:bodyPr>
          <a:lstStyle/>
          <a:p>
            <a:r>
              <a:rPr lang="en-US" altLang="zh-CN"/>
              <a:t>2.</a:t>
            </a:r>
            <a:r>
              <a:rPr lang="zh-CN" altLang="en-US"/>
              <a:t>以用户为中心，降低了用户与天线间的距离，用户公平性高，能源效率高</a:t>
            </a:r>
            <a:endParaRPr lang="en-US" altLang="zh-CN"/>
          </a:p>
        </p:txBody>
      </p:sp>
      <p:sp>
        <p:nvSpPr>
          <p:cNvPr id="24" name="文本框 23"/>
          <p:cNvSpPr txBox="1"/>
          <p:nvPr/>
        </p:nvSpPr>
        <p:spPr>
          <a:xfrm>
            <a:off x="6862445" y="6158865"/>
            <a:ext cx="4064000" cy="645160"/>
          </a:xfrm>
          <a:prstGeom prst="rect">
            <a:avLst/>
          </a:prstGeom>
          <a:noFill/>
        </p:spPr>
        <p:txBody>
          <a:bodyPr wrap="square" rtlCol="0">
            <a:spAutoFit/>
          </a:bodyPr>
          <a:lstStyle/>
          <a:p>
            <a:r>
              <a:rPr lang="en-US" altLang="zh-CN"/>
              <a:t>3.</a:t>
            </a:r>
            <a:r>
              <a:rPr lang="zh-CN" altLang="en-US"/>
              <a:t>相对于复杂的基站，只需部署简单天线</a:t>
            </a:r>
            <a:r>
              <a:rPr lang="en-US" altLang="zh-CN"/>
              <a:t>AP</a:t>
            </a:r>
            <a:r>
              <a:rPr lang="zh-CN" altLang="en-US"/>
              <a:t>，经济效益高</a:t>
            </a:r>
            <a:endParaRPr lang="zh-CN" altLang="en-US"/>
          </a:p>
        </p:txBody>
      </p:sp>
      <p:pic>
        <p:nvPicPr>
          <p:cNvPr id="2" name="图片 1"/>
          <p:cNvPicPr>
            <a:picLocks noChangeAspect="1"/>
          </p:cNvPicPr>
          <p:nvPr/>
        </p:nvPicPr>
        <p:blipFill>
          <a:blip r:embed="rId3"/>
          <a:stretch>
            <a:fillRect/>
          </a:stretch>
        </p:blipFill>
        <p:spPr>
          <a:xfrm>
            <a:off x="6901815" y="1233170"/>
            <a:ext cx="4262755" cy="267144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46580" y="879475"/>
            <a:ext cx="8741410" cy="79946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noAutofit/>
          </a:bodyPr>
          <a:lstStyle/>
          <a:p>
            <a:r>
              <a:rPr lang="zh-CN" altLang="en-US" sz="4000"/>
              <a:t>无人机辅助的去蜂窝大规模</a:t>
            </a:r>
            <a:r>
              <a:rPr lang="en-US" altLang="zh-CN" sz="4000"/>
              <a:t>MIMO</a:t>
            </a:r>
            <a:r>
              <a:rPr lang="zh-CN" altLang="en-US" sz="4000"/>
              <a:t>网络</a:t>
            </a:r>
            <a:endParaRPr lang="zh-CN" altLang="en-US" sz="4000"/>
          </a:p>
        </p:txBody>
      </p:sp>
      <p:sp>
        <p:nvSpPr>
          <p:cNvPr id="2" name="下箭头 1"/>
          <p:cNvSpPr/>
          <p:nvPr/>
        </p:nvSpPr>
        <p:spPr>
          <a:xfrm>
            <a:off x="3200400" y="1678940"/>
            <a:ext cx="1125855" cy="2155190"/>
          </a:xfrm>
          <a:prstGeom prst="downArrow">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架构优势</a:t>
            </a:r>
            <a:endParaRPr lang="zh-CN" altLang="en-US">
              <a:sym typeface="+mn-ea"/>
            </a:endParaRPr>
          </a:p>
        </p:txBody>
      </p:sp>
      <p:sp>
        <p:nvSpPr>
          <p:cNvPr id="16" name="文本框 15"/>
          <p:cNvSpPr txBox="1"/>
          <p:nvPr>
            <p:custDataLst>
              <p:tags r:id="rId1"/>
            </p:custDataLst>
          </p:nvPr>
        </p:nvSpPr>
        <p:spPr>
          <a:xfrm>
            <a:off x="1846580" y="3810635"/>
            <a:ext cx="3738245" cy="1476375"/>
          </a:xfrm>
          <a:prstGeom prst="rect">
            <a:avLst/>
          </a:prstGeom>
          <a:solidFill>
            <a:schemeClr val="accent2"/>
          </a:solidFill>
        </p:spPr>
        <p:txBody>
          <a:bodyPr wrap="square" rtlCol="0">
            <a:spAutoFit/>
          </a:bodyPr>
          <a:lstStyle/>
          <a:p>
            <a:pPr marL="285750" indent="-285750">
              <a:buFont typeface="Wingdings" panose="05000000000000000000" charset="0"/>
              <a:buChar char="n"/>
            </a:pPr>
            <a:r>
              <a:rPr lang="zh-CN" altLang="en-US"/>
              <a:t>灵活部署，易于扩展</a:t>
            </a:r>
            <a:endParaRPr lang="zh-CN" altLang="en-US"/>
          </a:p>
          <a:p>
            <a:pPr marL="285750" indent="-285750">
              <a:buFont typeface="Wingdings" panose="05000000000000000000" charset="0"/>
              <a:buChar char="n"/>
            </a:pPr>
            <a:r>
              <a:rPr lang="zh-CN" altLang="en-US"/>
              <a:t>提高用户服务质量、网络资源利用效率</a:t>
            </a:r>
            <a:endParaRPr lang="zh-CN" altLang="en-US"/>
          </a:p>
          <a:p>
            <a:pPr marL="285750" indent="-285750">
              <a:buFont typeface="Wingdings" panose="05000000000000000000" charset="0"/>
              <a:buChar char="n"/>
            </a:pPr>
            <a:r>
              <a:rPr lang="zh-CN" altLang="en-US"/>
              <a:t>提升流量负载能力</a:t>
            </a:r>
            <a:endParaRPr lang="zh-CN" altLang="en-US"/>
          </a:p>
          <a:p>
            <a:r>
              <a:rPr lang="zh-CN" altLang="en-US"/>
              <a:t>等</a:t>
            </a:r>
            <a:r>
              <a:rPr lang="en-US" altLang="zh-CN"/>
              <a:t>...</a:t>
            </a:r>
            <a:endParaRPr lang="en-US" altLang="zh-CN"/>
          </a:p>
        </p:txBody>
      </p:sp>
      <p:sp>
        <p:nvSpPr>
          <p:cNvPr id="3" name="下箭头 2"/>
          <p:cNvSpPr/>
          <p:nvPr/>
        </p:nvSpPr>
        <p:spPr>
          <a:xfrm>
            <a:off x="8193405" y="1678940"/>
            <a:ext cx="1125855" cy="2155190"/>
          </a:xfrm>
          <a:prstGeom prst="downArrow">
            <a:avLst/>
          </a:prstGeom>
          <a:solidFill>
            <a:schemeClr val="accent5">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ym typeface="+mn-ea"/>
              </a:rPr>
              <a:t>关键问题</a:t>
            </a:r>
            <a:endParaRPr lang="zh-CN" altLang="en-US">
              <a:sym typeface="+mn-ea"/>
            </a:endParaRPr>
          </a:p>
        </p:txBody>
      </p:sp>
      <p:sp>
        <p:nvSpPr>
          <p:cNvPr id="5" name="文本框 4"/>
          <p:cNvSpPr txBox="1"/>
          <p:nvPr>
            <p:custDataLst>
              <p:tags r:id="rId2"/>
            </p:custDataLst>
          </p:nvPr>
        </p:nvSpPr>
        <p:spPr>
          <a:xfrm>
            <a:off x="6849745" y="3810635"/>
            <a:ext cx="3738245" cy="1476375"/>
          </a:xfrm>
          <a:prstGeom prst="rect">
            <a:avLst/>
          </a:prstGeom>
          <a:solidFill>
            <a:schemeClr val="accent2"/>
          </a:solidFill>
        </p:spPr>
        <p:txBody>
          <a:bodyPr wrap="square" rtlCol="0">
            <a:spAutoFit/>
          </a:bodyPr>
          <a:lstStyle/>
          <a:p>
            <a:pPr marL="285750" indent="-285750">
              <a:buFont typeface="Wingdings" panose="05000000000000000000" charset="0"/>
              <a:buChar char="n"/>
            </a:pPr>
            <a:r>
              <a:rPr lang="zh-CN" altLang="en-US"/>
              <a:t>建立空地融合架构</a:t>
            </a:r>
            <a:endParaRPr lang="zh-CN" altLang="en-US"/>
          </a:p>
          <a:p>
            <a:pPr marL="285750" indent="-285750">
              <a:buFont typeface="Wingdings" panose="05000000000000000000" charset="0"/>
              <a:buChar char="n"/>
            </a:pPr>
            <a:r>
              <a:rPr lang="zh-CN" altLang="en-US"/>
              <a:t>设计通信机制</a:t>
            </a:r>
            <a:endParaRPr lang="zh-CN" altLang="en-US"/>
          </a:p>
          <a:p>
            <a:pPr marL="285750" indent="-285750">
              <a:buFont typeface="Wingdings" panose="05000000000000000000" charset="0"/>
              <a:buChar char="n"/>
            </a:pPr>
            <a:r>
              <a:rPr lang="zh-CN" altLang="en-US">
                <a:sym typeface="+mn-ea"/>
              </a:rPr>
              <a:t>联合优化</a:t>
            </a:r>
            <a:r>
              <a:rPr lang="zh-CN" altLang="en-US"/>
              <a:t>多维资源</a:t>
            </a:r>
            <a:endParaRPr lang="zh-CN" altLang="en-US"/>
          </a:p>
          <a:p>
            <a:pPr marL="285750" indent="-285750">
              <a:buFont typeface="Wingdings" panose="05000000000000000000" charset="0"/>
              <a:buChar char="n"/>
            </a:pPr>
            <a:r>
              <a:rPr lang="zh-CN" altLang="en-US"/>
              <a:t>缓解用户间干扰</a:t>
            </a:r>
            <a:endParaRPr lang="zh-CN" altLang="en-US"/>
          </a:p>
          <a:p>
            <a:pPr indent="0">
              <a:buFont typeface="Wingdings" panose="05000000000000000000" charset="0"/>
              <a:buNone/>
            </a:pPr>
            <a:r>
              <a:rPr lang="zh-CN" altLang="en-US">
                <a:sym typeface="+mn-ea"/>
              </a:rPr>
              <a:t>等</a:t>
            </a:r>
            <a:r>
              <a:rPr lang="en-US" altLang="zh-CN">
                <a:sym typeface="+mn-ea"/>
              </a:rPr>
              <a:t>...</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a:bodyPr>
          <a:lstStyle/>
          <a:p>
            <a:pPr algn="ctr"/>
            <a:r>
              <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rPr>
              <a:t>02</a:t>
            </a:r>
            <a:endParaRPr lang="en-US" altLang="zh-CN" sz="21500" b="1" dirty="0">
              <a:ln w="25400">
                <a:solidFill>
                  <a:schemeClr val="accent1"/>
                </a:solidFill>
              </a:ln>
              <a:noFill/>
              <a:uFillTx/>
              <a:latin typeface="Arial" panose="020B0604020202020204" pitchFamily="34" charset="0"/>
              <a:ea typeface="微软雅黑" panose="020B0503020204020204" charset="-122"/>
              <a:cs typeface="+mj-lt"/>
              <a:sym typeface="Arial" panose="020B0604020202020204" pitchFamily="34" charset="0"/>
            </a:endParaRPr>
          </a:p>
        </p:txBody>
      </p:sp>
      <p:sp>
        <p:nvSpPr>
          <p:cNvPr id="6" name="标题 5"/>
          <p:cNvSpPr>
            <a:spLocks noGrp="1"/>
          </p:cNvSpPr>
          <p:nvPr>
            <p:ph type="title"/>
            <p:custDataLst>
              <p:tags r:id="rId2"/>
            </p:custDataLst>
          </p:nvPr>
        </p:nvSpPr>
        <p:spPr>
          <a:xfrm>
            <a:off x="4701540" y="3004002"/>
            <a:ext cx="6243774" cy="922021"/>
          </a:xfrm>
        </p:spPr>
        <p:txBody>
          <a:bodyPr>
            <a:normAutofit fontScale="90000"/>
          </a:bodyPr>
          <a:lstStyle/>
          <a:p>
            <a:r>
              <a:rPr lang="zh-CN" altLang="en-US">
                <a:solidFill>
                  <a:schemeClr val="accent1"/>
                </a:solidFill>
              </a:rPr>
              <a:t>国内外相关研究工作</a:t>
            </a:r>
            <a:endParaRPr lang="zh-CN" altLang="en-US">
              <a:solidFill>
                <a:schemeClr val="accent1"/>
              </a:solidFill>
            </a:endParaRPr>
          </a:p>
        </p:txBody>
      </p:sp>
      <p:sp>
        <p:nvSpPr>
          <p:cNvPr id="7" name="文本占位符 6"/>
          <p:cNvSpPr>
            <a:spLocks noGrp="1"/>
          </p:cNvSpPr>
          <p:nvPr>
            <p:ph type="body" idx="1"/>
            <p:custDataLst>
              <p:tags r:id="rId3"/>
            </p:custDataLst>
          </p:nvPr>
        </p:nvSpPr>
        <p:spPr>
          <a:xfrm>
            <a:off x="4762500" y="4577701"/>
            <a:ext cx="6243774" cy="1401006"/>
          </a:xfrm>
        </p:spPr>
        <p:txBody>
          <a:bodyPr>
            <a:normAutofit fontScale="80000"/>
          </a:bodyPr>
          <a:lstStyle/>
          <a:p>
            <a:r>
              <a:rPr lang="en-US" altLang="zh-CN" dirty="0">
                <a:solidFill>
                  <a:schemeClr val="dk1">
                    <a:lumMod val="75000"/>
                    <a:lumOff val="25000"/>
                  </a:schemeClr>
                </a:solidFill>
              </a:rPr>
              <a:t>  </a:t>
            </a:r>
            <a:r>
              <a:rPr dirty="0">
                <a:solidFill>
                  <a:schemeClr val="dk1">
                    <a:lumMod val="75000"/>
                    <a:lumOff val="25000"/>
                  </a:schemeClr>
                </a:solidFill>
              </a:rPr>
              <a:t>本章旨在对面向特定场景下的国内外相关研究工作进行深入剖析，详细阐述其中存在的技术难题与挑战，同时梳理并总结当前已有的解决方案及其优劣。此外，还将对涉及的技术理论基础进行系统性阐述，为后续的研究工作提供坚实的理论支撑和参考依据。</a:t>
            </a:r>
            <a:endParaRPr dirty="0">
              <a:solidFill>
                <a:schemeClr val="dk1">
                  <a:lumMod val="75000"/>
                  <a:lumOff val="25000"/>
                </a:schemeClr>
              </a:solidFill>
            </a:endParaRPr>
          </a:p>
          <a:p>
            <a:endParaRPr dirty="0">
              <a:solidFill>
                <a:schemeClr val="dk1">
                  <a:lumMod val="75000"/>
                  <a:lumOff val="25000"/>
                </a:schemeClr>
              </a:solidFill>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3685" y="673100"/>
            <a:ext cx="1315720" cy="368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a:t>研究内容</a:t>
            </a:r>
            <a:r>
              <a:rPr lang="en-US" altLang="zh-CN"/>
              <a:t>1</a:t>
            </a:r>
            <a:endParaRPr lang="en-US" altLang="zh-CN"/>
          </a:p>
        </p:txBody>
      </p:sp>
      <p:sp>
        <p:nvSpPr>
          <p:cNvPr id="4" name="文本框 3"/>
          <p:cNvSpPr txBox="1"/>
          <p:nvPr/>
        </p:nvSpPr>
        <p:spPr>
          <a:xfrm>
            <a:off x="1612900" y="686435"/>
            <a:ext cx="8981440" cy="368300"/>
          </a:xfrm>
          <a:prstGeom prst="rect">
            <a:avLst/>
          </a:prstGeom>
          <a:noFill/>
        </p:spPr>
        <p:txBody>
          <a:bodyPr wrap="square" rtlCol="0">
            <a:spAutoFit/>
          </a:bodyPr>
          <a:lstStyle/>
          <a:p>
            <a:r>
              <a:rPr lang="zh-CN" altLang="en-US"/>
              <a:t>UAV增强覆盖CF mMIMO网络</a:t>
            </a:r>
            <a:r>
              <a:rPr lang="zh-CN" altLang="en-US">
                <a:solidFill>
                  <a:srgbClr val="FF0000"/>
                </a:solidFill>
              </a:rPr>
              <a:t>通信架构</a:t>
            </a:r>
            <a:r>
              <a:rPr lang="zh-CN" altLang="en-US">
                <a:solidFill>
                  <a:schemeClr val="tx1"/>
                </a:solidFill>
              </a:rPr>
              <a:t>设计</a:t>
            </a:r>
            <a:endParaRPr lang="zh-CN" altLang="en-US">
              <a:solidFill>
                <a:schemeClr val="tx1"/>
              </a:solidFill>
            </a:endParaRPr>
          </a:p>
        </p:txBody>
      </p:sp>
      <p:sp>
        <p:nvSpPr>
          <p:cNvPr id="3" name="文本框 2"/>
          <p:cNvSpPr txBox="1"/>
          <p:nvPr/>
        </p:nvSpPr>
        <p:spPr>
          <a:xfrm>
            <a:off x="110490" y="99060"/>
            <a:ext cx="6096000" cy="368300"/>
          </a:xfrm>
          <a:prstGeom prst="rect">
            <a:avLst/>
          </a:prstGeom>
          <a:noFill/>
        </p:spPr>
        <p:txBody>
          <a:bodyPr wrap="square" rtlCol="0" anchor="t">
            <a:spAutoFit/>
          </a:bodyPr>
          <a:lstStyle/>
          <a:p>
            <a:r>
              <a:rPr lang="zh-CN" altLang="en-US" b="1">
                <a:solidFill>
                  <a:srgbClr val="FF0000"/>
                </a:solidFill>
                <a:sym typeface="+mn-ea"/>
              </a:rPr>
              <a:t>国内外研究现状</a:t>
            </a:r>
            <a:endParaRPr lang="zh-CN" altLang="en-US" b="1">
              <a:solidFill>
                <a:srgbClr val="FF0000"/>
              </a:solidFill>
              <a:sym typeface="+mn-ea"/>
            </a:endParaRPr>
          </a:p>
        </p:txBody>
      </p:sp>
      <p:sp>
        <p:nvSpPr>
          <p:cNvPr id="10" name="文本框 9"/>
          <p:cNvSpPr txBox="1"/>
          <p:nvPr/>
        </p:nvSpPr>
        <p:spPr>
          <a:xfrm>
            <a:off x="826135" y="1411605"/>
            <a:ext cx="10531475" cy="922020"/>
          </a:xfrm>
          <a:prstGeom prst="rect">
            <a:avLst/>
          </a:prstGeom>
          <a:noFill/>
        </p:spPr>
        <p:txBody>
          <a:bodyPr wrap="square" rtlCol="0">
            <a:spAutoFit/>
          </a:bodyPr>
          <a:p>
            <a:r>
              <a:rPr lang="zh-CN" altLang="en-US">
                <a:sym typeface="+mn-ea"/>
              </a:rPr>
              <a:t>■</a:t>
            </a:r>
            <a:r>
              <a:rPr lang="zh-CN" altLang="en-US" b="1">
                <a:sym typeface="+mn-ea"/>
              </a:rPr>
              <a:t>UAV增强覆盖CF mMIMO网络通信架构：</a:t>
            </a:r>
            <a:r>
              <a:rPr lang="zh-CN" altLang="en-US">
                <a:sym typeface="+mn-ea"/>
              </a:rPr>
              <a:t>由于空地融合网络具有显著的异构性，不同的接入方式最初设计都为独立运行。因此，在考虑加入UAV提供增强覆盖时不但要考虑带来的</a:t>
            </a:r>
            <a:r>
              <a:rPr lang="zh-CN" altLang="en-US">
                <a:solidFill>
                  <a:srgbClr val="FF0000"/>
                </a:solidFill>
                <a:sym typeface="+mn-ea"/>
              </a:rPr>
              <a:t>性能增益大小</a:t>
            </a:r>
            <a:r>
              <a:rPr lang="zh-CN" altLang="en-US">
                <a:sym typeface="+mn-ea"/>
              </a:rPr>
              <a:t>，还需要综合考虑增加的空中AP网络时频资源的利用率以及</a:t>
            </a:r>
            <a:r>
              <a:rPr lang="zh-CN" altLang="en-US">
                <a:solidFill>
                  <a:srgbClr val="FF0000"/>
                </a:solidFill>
                <a:sym typeface="+mn-ea"/>
              </a:rPr>
              <a:t>对原有网络架构的影响</a:t>
            </a:r>
            <a:r>
              <a:rPr lang="zh-CN" altLang="en-US">
                <a:sym typeface="+mn-ea"/>
              </a:rPr>
              <a:t>。</a:t>
            </a:r>
            <a:endParaRPr lang="zh-CN" altLang="en-US"/>
          </a:p>
        </p:txBody>
      </p:sp>
      <p:sp>
        <p:nvSpPr>
          <p:cNvPr id="22" name="文本框 21"/>
          <p:cNvSpPr txBox="1"/>
          <p:nvPr/>
        </p:nvSpPr>
        <p:spPr>
          <a:xfrm>
            <a:off x="8152765" y="3817620"/>
            <a:ext cx="2760345" cy="645160"/>
          </a:xfrm>
          <a:prstGeom prst="rect">
            <a:avLst/>
          </a:prstGeom>
          <a:noFill/>
        </p:spPr>
        <p:txBody>
          <a:bodyPr wrap="square" rtlCol="0">
            <a:noAutofit/>
          </a:bodyPr>
          <a:lstStyle>
            <a:defPPr>
              <a:defRPr lang="zh-CN"/>
            </a:defPPr>
          </a:lstStyle>
          <a:p>
            <a:r>
              <a:rPr lang="zh-CN" altLang="en-US" dirty="0">
                <a:solidFill>
                  <a:schemeClr val="tx1"/>
                </a:solidFill>
                <a:sym typeface="+mn-ea"/>
              </a:rPr>
              <a:t>▷</a:t>
            </a:r>
            <a:r>
              <a:rPr lang="zh-CN" altLang="en-US">
                <a:solidFill>
                  <a:schemeClr val="tx1"/>
                </a:solidFill>
                <a:sym typeface="+mn-ea"/>
              </a:rPr>
              <a:t>空中AP回程网络方案</a:t>
            </a:r>
            <a:endParaRPr lang="zh-CN" altLang="en-US" dirty="0">
              <a:solidFill>
                <a:schemeClr val="tx1"/>
              </a:solidFill>
              <a:sym typeface="+mn-ea"/>
            </a:endParaRPr>
          </a:p>
        </p:txBody>
      </p:sp>
      <p:sp>
        <p:nvSpPr>
          <p:cNvPr id="26" name="文本框 25"/>
          <p:cNvSpPr txBox="1"/>
          <p:nvPr/>
        </p:nvSpPr>
        <p:spPr>
          <a:xfrm>
            <a:off x="8107045" y="3243580"/>
            <a:ext cx="27946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dirty="0"/>
              <a:t>空中接入点网络容量限制</a:t>
            </a:r>
            <a:endParaRPr lang="zh-CN" altLang="en-US" dirty="0"/>
          </a:p>
        </p:txBody>
      </p:sp>
      <p:sp>
        <p:nvSpPr>
          <p:cNvPr id="28" name="文本框 27"/>
          <p:cNvSpPr txBox="1"/>
          <p:nvPr/>
        </p:nvSpPr>
        <p:spPr>
          <a:xfrm>
            <a:off x="894715" y="3243580"/>
            <a:ext cx="15817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a:t>空地融合网络</a:t>
            </a:r>
            <a:endParaRPr lang="zh-CN" altLang="en-US"/>
          </a:p>
        </p:txBody>
      </p:sp>
      <p:sp>
        <p:nvSpPr>
          <p:cNvPr id="29" name="文本框 28"/>
          <p:cNvSpPr txBox="1"/>
          <p:nvPr/>
        </p:nvSpPr>
        <p:spPr>
          <a:xfrm>
            <a:off x="4554220" y="3249930"/>
            <a:ext cx="2067560"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a:t>信息交换流程设计</a:t>
            </a:r>
            <a:endParaRPr lang="zh-CN" altLang="en-US"/>
          </a:p>
        </p:txBody>
      </p:sp>
      <p:sp>
        <p:nvSpPr>
          <p:cNvPr id="31" name="文本框 30"/>
          <p:cNvSpPr txBox="1"/>
          <p:nvPr/>
        </p:nvSpPr>
        <p:spPr>
          <a:xfrm>
            <a:off x="4465610" y="3876040"/>
            <a:ext cx="2468245" cy="1792605"/>
          </a:xfrm>
          <a:prstGeom prst="rect">
            <a:avLst/>
          </a:prstGeom>
          <a:noFill/>
        </p:spPr>
        <p:txBody>
          <a:bodyPr wrap="square" rtlCol="0">
            <a:noAutofit/>
          </a:bodyPr>
          <a:lstStyle/>
          <a:p>
            <a:r>
              <a:rPr lang="zh-CN" altLang="en-US" dirty="0"/>
              <a:t>▷</a:t>
            </a:r>
            <a:r>
              <a:rPr lang="zh-CN" altLang="en-US">
                <a:solidFill>
                  <a:schemeClr val="tx1"/>
                </a:solidFill>
                <a:sym typeface="+mn-ea"/>
              </a:rPr>
              <a:t>空中AP和用户关联机制</a:t>
            </a:r>
            <a:endParaRPr lang="zh-CN" altLang="en-US">
              <a:solidFill>
                <a:srgbClr val="FF0000"/>
              </a:solidFill>
              <a:sym typeface="+mn-ea"/>
            </a:endParaRPr>
          </a:p>
          <a:p>
            <a:r>
              <a:rPr lang="zh-CN" altLang="en-US" dirty="0">
                <a:sym typeface="+mn-ea"/>
              </a:rPr>
              <a:t>▷空地融合网络信息交换机理</a:t>
            </a:r>
            <a:endParaRPr lang="zh-CN" altLang="en-US" dirty="0">
              <a:sym typeface="+mn-ea"/>
            </a:endParaRPr>
          </a:p>
          <a:p>
            <a:r>
              <a:rPr lang="zh-CN" altLang="en-US" dirty="0"/>
              <a:t>▷用户通信时隙接入范式</a:t>
            </a:r>
            <a:endParaRPr lang="zh-CN" altLang="en-US" dirty="0"/>
          </a:p>
        </p:txBody>
      </p:sp>
      <p:sp>
        <p:nvSpPr>
          <p:cNvPr id="38" name="椭圆 37"/>
          <p:cNvSpPr/>
          <p:nvPr/>
        </p:nvSpPr>
        <p:spPr>
          <a:xfrm>
            <a:off x="1882140" y="5991860"/>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40" name="对象 39"/>
          <p:cNvGraphicFramePr/>
          <p:nvPr/>
        </p:nvGraphicFramePr>
        <p:xfrm>
          <a:off x="2691765" y="4196715"/>
          <a:ext cx="831850" cy="378460"/>
        </p:xfrm>
        <a:graphic>
          <a:graphicData uri="http://schemas.openxmlformats.org/presentationml/2006/ole">
            <mc:AlternateContent xmlns:mc="http://schemas.openxmlformats.org/markup-compatibility/2006">
              <mc:Choice xmlns:v="urn:schemas-microsoft-com:vml" Requires="v">
                <p:oleObj spid="_x0000_s41" name="" r:id="rId1" imgW="807085" imgH="413385" progId="Visio.Drawing.15">
                  <p:embed/>
                </p:oleObj>
              </mc:Choice>
              <mc:Fallback>
                <p:oleObj name="" r:id="rId1" imgW="807085" imgH="413385" progId="Visio.Drawing.15">
                  <p:embed/>
                  <p:pic>
                    <p:nvPicPr>
                      <p:cNvPr id="0" name="图片 40"/>
                      <p:cNvPicPr/>
                      <p:nvPr/>
                    </p:nvPicPr>
                    <p:blipFill>
                      <a:blip r:embed="rId2"/>
                      <a:stretch>
                        <a:fillRect/>
                      </a:stretch>
                    </p:blipFill>
                    <p:spPr>
                      <a:xfrm>
                        <a:off x="2691765" y="4196715"/>
                        <a:ext cx="831850" cy="378460"/>
                      </a:xfrm>
                      <a:prstGeom prst="rect">
                        <a:avLst/>
                      </a:prstGeom>
                    </p:spPr>
                  </p:pic>
                </p:oleObj>
              </mc:Fallback>
            </mc:AlternateContent>
          </a:graphicData>
        </a:graphic>
      </p:graphicFrame>
      <p:sp>
        <p:nvSpPr>
          <p:cNvPr id="44" name="文本框 43"/>
          <p:cNvSpPr txBox="1"/>
          <p:nvPr/>
        </p:nvSpPr>
        <p:spPr>
          <a:xfrm rot="20220000">
            <a:off x="1612900" y="4525010"/>
            <a:ext cx="1277620" cy="443865"/>
          </a:xfrm>
          <a:prstGeom prst="rect">
            <a:avLst/>
          </a:prstGeom>
          <a:noFill/>
        </p:spPr>
        <p:txBody>
          <a:bodyPr wrap="square" rtlCol="0">
            <a:noAutofit/>
          </a:bodyPr>
          <a:p>
            <a:r>
              <a:rPr lang="zh-CN" altLang="en-US" sz="1400">
                <a:solidFill>
                  <a:srgbClr val="FF0000"/>
                </a:solidFill>
              </a:rPr>
              <a:t>空中接入方式</a:t>
            </a:r>
            <a:endParaRPr lang="zh-CN" altLang="en-US" sz="1400">
              <a:solidFill>
                <a:srgbClr val="FF0000"/>
              </a:solidFill>
            </a:endParaRPr>
          </a:p>
        </p:txBody>
      </p:sp>
      <p:sp>
        <p:nvSpPr>
          <p:cNvPr id="45" name="椭圆 44"/>
          <p:cNvSpPr/>
          <p:nvPr/>
        </p:nvSpPr>
        <p:spPr>
          <a:xfrm>
            <a:off x="1313180" y="5009515"/>
            <a:ext cx="299720" cy="29972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文本框 47"/>
          <p:cNvSpPr txBox="1"/>
          <p:nvPr/>
        </p:nvSpPr>
        <p:spPr>
          <a:xfrm rot="1920000">
            <a:off x="751205" y="5515610"/>
            <a:ext cx="1381125" cy="443865"/>
          </a:xfrm>
          <a:prstGeom prst="rect">
            <a:avLst/>
          </a:prstGeom>
          <a:noFill/>
        </p:spPr>
        <p:txBody>
          <a:bodyPr wrap="square" rtlCol="0">
            <a:noAutofit/>
          </a:bodyPr>
          <a:p>
            <a:r>
              <a:rPr lang="zh-CN" altLang="en-US" sz="1400">
                <a:solidFill>
                  <a:schemeClr val="accent1"/>
                </a:solidFill>
              </a:rPr>
              <a:t>地面接入方式</a:t>
            </a:r>
            <a:endParaRPr lang="zh-CN" altLang="en-US" sz="1400">
              <a:solidFill>
                <a:schemeClr val="accent1"/>
              </a:solidFill>
            </a:endParaRPr>
          </a:p>
        </p:txBody>
      </p:sp>
      <p:sp>
        <p:nvSpPr>
          <p:cNvPr id="60" name="矩形 59"/>
          <p:cNvSpPr/>
          <p:nvPr/>
        </p:nvSpPr>
        <p:spPr>
          <a:xfrm>
            <a:off x="10177780" y="5039995"/>
            <a:ext cx="1725295" cy="1696720"/>
          </a:xfrm>
          <a:prstGeom prst="rect">
            <a:avLst/>
          </a:prstGeom>
          <a:no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5" name="椭圆 64"/>
          <p:cNvSpPr/>
          <p:nvPr/>
        </p:nvSpPr>
        <p:spPr>
          <a:xfrm>
            <a:off x="10499725" y="5759450"/>
            <a:ext cx="213360" cy="232410"/>
          </a:xfrm>
          <a:prstGeom prst="ellipse">
            <a:avLst/>
          </a:prstGeom>
          <a:noFill/>
          <a:ln>
            <a:solidFill>
              <a:schemeClr val="tx1"/>
            </a:solidFill>
          </a:ln>
          <a:extLst>
            <a:ext uri="{909E8E84-426E-40DD-AFC4-6F175D3DCCD1}">
              <a14:hiddenFill xmlns:a14="http://schemas.microsoft.com/office/drawing/2010/main">
                <a:solidFill>
                  <a:schemeClr val="bg1">
                    <a:lumMod val="7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6" name="文本框 65"/>
          <p:cNvSpPr txBox="1"/>
          <p:nvPr/>
        </p:nvSpPr>
        <p:spPr>
          <a:xfrm>
            <a:off x="11124565" y="5241290"/>
            <a:ext cx="778510" cy="213360"/>
          </a:xfrm>
          <a:prstGeom prst="rect">
            <a:avLst/>
          </a:prstGeom>
          <a:noFill/>
        </p:spPr>
        <p:txBody>
          <a:bodyPr wrap="square" rtlCol="0">
            <a:noAutofit/>
          </a:bodyPr>
          <a:p>
            <a:r>
              <a:rPr lang="zh-CN" altLang="en-US" sz="1200"/>
              <a:t>地面</a:t>
            </a:r>
            <a:r>
              <a:rPr lang="en-US" altLang="zh-CN" sz="1200"/>
              <a:t>AP</a:t>
            </a:r>
            <a:endParaRPr lang="en-US" altLang="zh-CN" sz="1200"/>
          </a:p>
        </p:txBody>
      </p:sp>
      <p:sp>
        <p:nvSpPr>
          <p:cNvPr id="67" name="文本框 66"/>
          <p:cNvSpPr txBox="1"/>
          <p:nvPr/>
        </p:nvSpPr>
        <p:spPr>
          <a:xfrm>
            <a:off x="11205210" y="5696585"/>
            <a:ext cx="616585" cy="213360"/>
          </a:xfrm>
          <a:prstGeom prst="rect">
            <a:avLst/>
          </a:prstGeom>
          <a:noFill/>
        </p:spPr>
        <p:txBody>
          <a:bodyPr wrap="square" rtlCol="0">
            <a:noAutofit/>
          </a:bodyPr>
          <a:p>
            <a:r>
              <a:rPr lang="zh-CN" altLang="en-US" sz="1200"/>
              <a:t>用户</a:t>
            </a:r>
            <a:endParaRPr lang="zh-CN" altLang="en-US"/>
          </a:p>
        </p:txBody>
      </p:sp>
      <p:sp>
        <p:nvSpPr>
          <p:cNvPr id="68" name="文本框 67"/>
          <p:cNvSpPr txBox="1"/>
          <p:nvPr/>
        </p:nvSpPr>
        <p:spPr>
          <a:xfrm>
            <a:off x="11124565" y="6216015"/>
            <a:ext cx="1149350" cy="285750"/>
          </a:xfrm>
          <a:prstGeom prst="rect">
            <a:avLst/>
          </a:prstGeom>
          <a:noFill/>
        </p:spPr>
        <p:txBody>
          <a:bodyPr wrap="square" rtlCol="0">
            <a:noAutofit/>
          </a:bodyPr>
          <a:p>
            <a:pPr lvl="0" algn="l">
              <a:buClrTx/>
              <a:buSzTx/>
              <a:buFontTx/>
            </a:pPr>
            <a:r>
              <a:rPr lang="zh-CN" altLang="en-US" sz="1200">
                <a:sym typeface="+mn-ea"/>
              </a:rPr>
              <a:t>空中</a:t>
            </a:r>
            <a:r>
              <a:rPr lang="en-US" altLang="zh-CN" sz="1200">
                <a:sym typeface="+mn-ea"/>
              </a:rPr>
              <a:t>AP</a:t>
            </a:r>
            <a:endParaRPr lang="en-US" altLang="zh-CN" sz="1200">
              <a:sym typeface="+mn-ea"/>
            </a:endParaRPr>
          </a:p>
        </p:txBody>
      </p:sp>
      <p:graphicFrame>
        <p:nvGraphicFramePr>
          <p:cNvPr id="69" name="对象 68"/>
          <p:cNvGraphicFramePr/>
          <p:nvPr/>
        </p:nvGraphicFramePr>
        <p:xfrm>
          <a:off x="10310495" y="6189980"/>
          <a:ext cx="591185" cy="292735"/>
        </p:xfrm>
        <a:graphic>
          <a:graphicData uri="http://schemas.openxmlformats.org/presentationml/2006/ole">
            <mc:AlternateContent xmlns:mc="http://schemas.openxmlformats.org/markup-compatibility/2006">
              <mc:Choice xmlns:v="urn:schemas-microsoft-com:vml" Requires="v">
                <p:oleObj spid="_x0000_s70" name="" r:id="rId3" imgW="807085" imgH="413385" progId="Visio.Drawing.15">
                  <p:embed/>
                </p:oleObj>
              </mc:Choice>
              <mc:Fallback>
                <p:oleObj name="" r:id="rId3" imgW="807085" imgH="413385" progId="Visio.Drawing.15">
                  <p:embed/>
                  <p:pic>
                    <p:nvPicPr>
                      <p:cNvPr id="0" name="图片 40"/>
                      <p:cNvPicPr/>
                      <p:nvPr/>
                    </p:nvPicPr>
                    <p:blipFill>
                      <a:blip r:embed="rId2"/>
                      <a:stretch>
                        <a:fillRect/>
                      </a:stretch>
                    </p:blipFill>
                    <p:spPr>
                      <a:xfrm>
                        <a:off x="10310495" y="6189980"/>
                        <a:ext cx="591185" cy="292735"/>
                      </a:xfrm>
                      <a:prstGeom prst="rect">
                        <a:avLst/>
                      </a:prstGeom>
                    </p:spPr>
                  </p:pic>
                </p:oleObj>
              </mc:Fallback>
            </mc:AlternateContent>
          </a:graphicData>
        </a:graphic>
      </p:graphicFrame>
      <p:cxnSp>
        <p:nvCxnSpPr>
          <p:cNvPr id="71" name="直接连接符 70"/>
          <p:cNvCxnSpPr>
            <a:stCxn id="28" idx="0"/>
          </p:cNvCxnSpPr>
          <p:nvPr/>
        </p:nvCxnSpPr>
        <p:spPr>
          <a:xfrm flipH="1" flipV="1">
            <a:off x="1680845" y="2664460"/>
            <a:ext cx="5080" cy="57912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72" name="直接连接符 71"/>
          <p:cNvCxnSpPr/>
          <p:nvPr/>
        </p:nvCxnSpPr>
        <p:spPr>
          <a:xfrm flipV="1">
            <a:off x="1693545" y="2658745"/>
            <a:ext cx="7975600" cy="3048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73" name="直接箭头连接符 72"/>
          <p:cNvCxnSpPr>
            <a:endCxn id="29" idx="0"/>
          </p:cNvCxnSpPr>
          <p:nvPr/>
        </p:nvCxnSpPr>
        <p:spPr>
          <a:xfrm flipH="1">
            <a:off x="5588000" y="2677160"/>
            <a:ext cx="635" cy="572770"/>
          </a:xfrm>
          <a:prstGeom prst="straightConnector1">
            <a:avLst/>
          </a:prstGeom>
          <a:ln w="25400">
            <a:tailEnd type="stealth"/>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H="1">
            <a:off x="9650730" y="2658745"/>
            <a:ext cx="5715" cy="581025"/>
          </a:xfrm>
          <a:prstGeom prst="straightConnector1">
            <a:avLst/>
          </a:prstGeom>
          <a:ln w="25400">
            <a:tailEnd type="triangle"/>
          </a:ln>
        </p:spPr>
        <p:style>
          <a:lnRef idx="2">
            <a:schemeClr val="accent1"/>
          </a:lnRef>
          <a:fillRef idx="0">
            <a:srgbClr val="FFFFFF"/>
          </a:fillRef>
          <a:effectRef idx="0">
            <a:srgbClr val="FFFFFF"/>
          </a:effectRef>
          <a:fontRef idx="minor">
            <a:schemeClr val="tx1"/>
          </a:fontRef>
        </p:style>
      </p:cxnSp>
      <p:cxnSp>
        <p:nvCxnSpPr>
          <p:cNvPr id="5" name="直接箭头连接符 4"/>
          <p:cNvCxnSpPr>
            <a:endCxn id="45" idx="6"/>
          </p:cNvCxnSpPr>
          <p:nvPr/>
        </p:nvCxnSpPr>
        <p:spPr>
          <a:xfrm flipH="1">
            <a:off x="1612900" y="4531995"/>
            <a:ext cx="1320165" cy="62738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a:stCxn id="40" idx="2"/>
            <a:endCxn id="38" idx="6"/>
          </p:cNvCxnSpPr>
          <p:nvPr/>
        </p:nvCxnSpPr>
        <p:spPr>
          <a:xfrm flipH="1">
            <a:off x="2181860" y="4575175"/>
            <a:ext cx="925830" cy="1566545"/>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a:stCxn id="39" idx="5"/>
          </p:cNvCxnSpPr>
          <p:nvPr/>
        </p:nvCxnSpPr>
        <p:spPr>
          <a:xfrm flipV="1">
            <a:off x="669290" y="5235575"/>
            <a:ext cx="633730" cy="5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a:off x="725805" y="5405755"/>
            <a:ext cx="1170305" cy="6965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16" name="对象 15"/>
          <p:cNvGraphicFramePr/>
          <p:nvPr/>
        </p:nvGraphicFramePr>
        <p:xfrm>
          <a:off x="327025" y="5009515"/>
          <a:ext cx="374650" cy="511175"/>
        </p:xfrm>
        <a:graphic>
          <a:graphicData uri="http://schemas.openxmlformats.org/presentationml/2006/ole">
            <mc:AlternateContent xmlns:mc="http://schemas.openxmlformats.org/markup-compatibility/2006">
              <mc:Choice xmlns:v="urn:schemas-microsoft-com:vml" Requires="v">
                <p:oleObj spid="_x0000_s17" name="" r:id="rId4" imgW="311150" imgH="413385" progId="Visio.Drawing.15">
                  <p:embed/>
                </p:oleObj>
              </mc:Choice>
              <mc:Fallback>
                <p:oleObj name="" r:id="rId4" imgW="311150" imgH="413385" progId="Visio.Drawing.15">
                  <p:embed/>
                  <p:pic>
                    <p:nvPicPr>
                      <p:cNvPr id="0" name="图片 16"/>
                      <p:cNvPicPr/>
                      <p:nvPr/>
                    </p:nvPicPr>
                    <p:blipFill>
                      <a:blip r:embed="rId5"/>
                      <a:stretch>
                        <a:fillRect/>
                      </a:stretch>
                    </p:blipFill>
                    <p:spPr>
                      <a:xfrm>
                        <a:off x="327025" y="5009515"/>
                        <a:ext cx="374650" cy="511175"/>
                      </a:xfrm>
                      <a:prstGeom prst="rect">
                        <a:avLst/>
                      </a:prstGeom>
                    </p:spPr>
                  </p:pic>
                </p:oleObj>
              </mc:Fallback>
            </mc:AlternateContent>
          </a:graphicData>
        </a:graphic>
      </p:graphicFrame>
      <p:graphicFrame>
        <p:nvGraphicFramePr>
          <p:cNvPr id="9" name="对象 8"/>
          <p:cNvGraphicFramePr/>
          <p:nvPr/>
        </p:nvGraphicFramePr>
        <p:xfrm>
          <a:off x="10419080" y="5102860"/>
          <a:ext cx="374650" cy="511175"/>
        </p:xfrm>
        <a:graphic>
          <a:graphicData uri="http://schemas.openxmlformats.org/presentationml/2006/ole">
            <mc:AlternateContent xmlns:mc="http://schemas.openxmlformats.org/markup-compatibility/2006">
              <mc:Choice xmlns:v="urn:schemas-microsoft-com:vml" Requires="v">
                <p:oleObj spid="_x0000_s11" name="" r:id="rId6" imgW="311150" imgH="413385" progId="Visio.Drawing.15">
                  <p:embed/>
                </p:oleObj>
              </mc:Choice>
              <mc:Fallback>
                <p:oleObj name="" r:id="rId6" imgW="311150" imgH="413385" progId="Visio.Drawing.15">
                  <p:embed/>
                  <p:pic>
                    <p:nvPicPr>
                      <p:cNvPr id="0" name="图片 16"/>
                      <p:cNvPicPr/>
                      <p:nvPr/>
                    </p:nvPicPr>
                    <p:blipFill>
                      <a:blip r:embed="rId5"/>
                      <a:stretch>
                        <a:fillRect/>
                      </a:stretch>
                    </p:blipFill>
                    <p:spPr>
                      <a:xfrm>
                        <a:off x="10419080" y="5102860"/>
                        <a:ext cx="374650" cy="511175"/>
                      </a:xfrm>
                      <a:prstGeom prst="rect">
                        <a:avLst/>
                      </a:prstGeom>
                    </p:spPr>
                  </p:pic>
                </p:oleObj>
              </mc:Fallback>
            </mc:AlternateContent>
          </a:graphicData>
        </a:graphic>
      </p:graphicFrame>
    </p:spTree>
    <p:custDataLst>
      <p:tags r:id="rId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4700" y="673100"/>
            <a:ext cx="814705" cy="368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a:t>挑战</a:t>
            </a:r>
            <a:r>
              <a:rPr lang="en-US" altLang="zh-CN"/>
              <a:t>2</a:t>
            </a:r>
            <a:endParaRPr lang="en-US" altLang="zh-CN"/>
          </a:p>
        </p:txBody>
      </p:sp>
      <p:sp>
        <p:nvSpPr>
          <p:cNvPr id="3" name="文本框 2"/>
          <p:cNvSpPr txBox="1"/>
          <p:nvPr/>
        </p:nvSpPr>
        <p:spPr>
          <a:xfrm>
            <a:off x="1589405" y="673100"/>
            <a:ext cx="8754110" cy="368300"/>
          </a:xfrm>
          <a:prstGeom prst="rect">
            <a:avLst/>
          </a:prstGeom>
          <a:noFill/>
        </p:spPr>
        <p:txBody>
          <a:bodyPr wrap="square" rtlCol="0">
            <a:spAutoFit/>
          </a:bodyPr>
          <a:lstStyle/>
          <a:p>
            <a:r>
              <a:rPr lang="zh-CN" altLang="en-US">
                <a:sym typeface="+mn-ea"/>
              </a:rPr>
              <a:t>UAV增强覆盖CF mMIMO网络</a:t>
            </a:r>
            <a:r>
              <a:rPr lang="zh-CN" altLang="en-US">
                <a:solidFill>
                  <a:schemeClr val="tx1"/>
                </a:solidFill>
                <a:sym typeface="+mn-ea"/>
              </a:rPr>
              <a:t>通信系统所涉</a:t>
            </a:r>
            <a:r>
              <a:rPr lang="zh-CN" altLang="en-US">
                <a:sym typeface="+mn-ea"/>
              </a:rPr>
              <a:t>及的</a:t>
            </a:r>
            <a:r>
              <a:rPr lang="zh-CN" altLang="en-US">
                <a:solidFill>
                  <a:srgbClr val="FF0000"/>
                </a:solidFill>
                <a:sym typeface="+mn-ea"/>
              </a:rPr>
              <a:t>多维资源的联合管理</a:t>
            </a:r>
            <a:endParaRPr lang="zh-CN" altLang="en-US" dirty="0"/>
          </a:p>
        </p:txBody>
      </p:sp>
      <p:sp>
        <p:nvSpPr>
          <p:cNvPr id="6" name="文本框 5"/>
          <p:cNvSpPr txBox="1"/>
          <p:nvPr/>
        </p:nvSpPr>
        <p:spPr>
          <a:xfrm>
            <a:off x="826135" y="1411605"/>
            <a:ext cx="10531475" cy="922020"/>
          </a:xfrm>
          <a:prstGeom prst="rect">
            <a:avLst/>
          </a:prstGeom>
          <a:noFill/>
        </p:spPr>
        <p:txBody>
          <a:bodyPr wrap="square" rtlCol="0">
            <a:spAutoFit/>
          </a:bodyPr>
          <a:lstStyle/>
          <a:p>
            <a:r>
              <a:rPr lang="zh-CN" altLang="en-US">
                <a:sym typeface="+mn-ea"/>
              </a:rPr>
              <a:t>■</a:t>
            </a:r>
            <a:r>
              <a:rPr lang="zh-CN" altLang="en-US" b="1">
                <a:sym typeface="+mn-ea"/>
              </a:rPr>
              <a:t>多维资源的联合优化</a:t>
            </a:r>
            <a:r>
              <a:rPr lang="en-US" altLang="zh-CN" b="1" baseline="30000">
                <a:sym typeface="+mn-ea"/>
              </a:rPr>
              <a:t>[1]</a:t>
            </a:r>
            <a:r>
              <a:rPr lang="zh-CN" altLang="en-US" b="1">
                <a:sym typeface="+mn-ea"/>
              </a:rPr>
              <a:t>：</a:t>
            </a:r>
            <a:r>
              <a:rPr lang="zh-CN" altLang="en-US">
                <a:solidFill>
                  <a:schemeClr val="tx1"/>
                </a:solidFill>
                <a:sym typeface="+mn-ea"/>
              </a:rPr>
              <a:t>由于用户的数据需求随机性、分布随机性、以及连接大规模性的特点，为了最大限度的利用UAV完成服务目标，该系统需要针对业务场景，合理的规划有限的网络资源。</a:t>
            </a:r>
            <a:endParaRPr lang="zh-CN" altLang="en-US" b="1">
              <a:sym typeface="+mn-ea"/>
            </a:endParaRPr>
          </a:p>
          <a:p>
            <a:endParaRPr lang="zh-CN" altLang="en-US">
              <a:sym typeface="+mn-ea"/>
            </a:endParaRPr>
          </a:p>
        </p:txBody>
      </p:sp>
      <p:sp>
        <p:nvSpPr>
          <p:cNvPr id="4" name="文本框 3"/>
          <p:cNvSpPr txBox="1"/>
          <p:nvPr/>
        </p:nvSpPr>
        <p:spPr>
          <a:xfrm>
            <a:off x="119380" y="113030"/>
            <a:ext cx="4064000" cy="368300"/>
          </a:xfrm>
          <a:prstGeom prst="rect">
            <a:avLst/>
          </a:prstGeom>
          <a:noFill/>
        </p:spPr>
        <p:txBody>
          <a:bodyPr wrap="square" rtlCol="0">
            <a:spAutoFit/>
          </a:bodyPr>
          <a:lstStyle/>
          <a:p>
            <a:r>
              <a:rPr lang="zh-CN" altLang="en-US" b="1">
                <a:solidFill>
                  <a:srgbClr val="FF0000"/>
                </a:solidFill>
              </a:rPr>
              <a:t>国内外研究现状</a:t>
            </a:r>
            <a:endParaRPr lang="zh-CN" altLang="en-US" b="1">
              <a:solidFill>
                <a:srgbClr val="FF0000"/>
              </a:solidFill>
            </a:endParaRPr>
          </a:p>
        </p:txBody>
      </p:sp>
      <p:sp>
        <p:nvSpPr>
          <p:cNvPr id="10" name="文本框 9"/>
          <p:cNvSpPr txBox="1"/>
          <p:nvPr/>
        </p:nvSpPr>
        <p:spPr>
          <a:xfrm>
            <a:off x="4347210" y="2452370"/>
            <a:ext cx="2723515" cy="4381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r>
              <a:rPr lang="zh-CN" altLang="en-US"/>
              <a:t>引入无人机卸载部分流量</a:t>
            </a:r>
            <a:endParaRPr lang="zh-CN" altLang="en-US"/>
          </a:p>
        </p:txBody>
      </p:sp>
      <p:sp>
        <p:nvSpPr>
          <p:cNvPr id="11" name="文本框 10"/>
          <p:cNvSpPr txBox="1"/>
          <p:nvPr/>
        </p:nvSpPr>
        <p:spPr>
          <a:xfrm>
            <a:off x="276860" y="5347335"/>
            <a:ext cx="1810385" cy="38735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r>
              <a:rPr lang="zh-CN" altLang="en-US"/>
              <a:t>无人机轨迹优化</a:t>
            </a:r>
            <a:endParaRPr lang="zh-CN" altLang="en-US"/>
          </a:p>
        </p:txBody>
      </p:sp>
      <p:sp>
        <p:nvSpPr>
          <p:cNvPr id="13" name="文本框 12"/>
          <p:cNvSpPr txBox="1"/>
          <p:nvPr/>
        </p:nvSpPr>
        <p:spPr>
          <a:xfrm>
            <a:off x="7070725" y="3946525"/>
            <a:ext cx="2489835" cy="82296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r>
              <a:rPr lang="zh-CN" altLang="en-US"/>
              <a:t>无人机存在的虚拟与物理条件限制</a:t>
            </a:r>
            <a:endParaRPr lang="zh-CN" altLang="en-US"/>
          </a:p>
        </p:txBody>
      </p:sp>
      <p:sp>
        <p:nvSpPr>
          <p:cNvPr id="16" name="文本框 15"/>
          <p:cNvSpPr txBox="1"/>
          <p:nvPr/>
        </p:nvSpPr>
        <p:spPr>
          <a:xfrm>
            <a:off x="1066165" y="3863975"/>
            <a:ext cx="2545715" cy="798830"/>
          </a:xfrm>
          <a:prstGeom prst="rect">
            <a:avLst/>
          </a:prstGeom>
        </p:spPr>
        <p:style>
          <a:lnRef idx="3">
            <a:schemeClr val="lt1"/>
          </a:lnRef>
          <a:fillRef idx="1">
            <a:schemeClr val="accent6"/>
          </a:fillRef>
          <a:effectRef idx="1">
            <a:schemeClr val="accent6"/>
          </a:effectRef>
          <a:fontRef idx="minor">
            <a:schemeClr val="lt1"/>
          </a:fontRef>
        </p:style>
        <p:txBody>
          <a:bodyPr wrap="square" rtlCol="0">
            <a:noAutofit/>
          </a:bodyPr>
          <a:p>
            <a:r>
              <a:t>UAV</a:t>
            </a:r>
            <a:r>
              <a:rPr lang="en-US"/>
              <a:t>-</a:t>
            </a:r>
            <a:r>
              <a:rPr>
                <a:sym typeface="+mn-ea"/>
              </a:rPr>
              <a:t>用户</a:t>
            </a:r>
            <a:r>
              <a:t>之间的信道质量</a:t>
            </a:r>
            <a:r>
              <a:rPr lang="zh-CN"/>
              <a:t>和</a:t>
            </a:r>
            <a:r>
              <a:t>距离关系密不可分</a:t>
            </a:r>
          </a:p>
        </p:txBody>
      </p:sp>
      <p:sp>
        <p:nvSpPr>
          <p:cNvPr id="18" name="文本框 17"/>
          <p:cNvSpPr txBox="1"/>
          <p:nvPr/>
        </p:nvSpPr>
        <p:spPr>
          <a:xfrm>
            <a:off x="4244975" y="3150870"/>
            <a:ext cx="29279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r>
              <a:rPr lang="zh-CN" altLang="en-US"/>
              <a:t>如何提升公平性与系统性能</a:t>
            </a:r>
            <a:endParaRPr lang="zh-CN" altLang="en-US"/>
          </a:p>
        </p:txBody>
      </p:sp>
      <p:sp>
        <p:nvSpPr>
          <p:cNvPr id="22" name="文本框 21"/>
          <p:cNvSpPr txBox="1"/>
          <p:nvPr/>
        </p:nvSpPr>
        <p:spPr>
          <a:xfrm>
            <a:off x="2434590" y="5347335"/>
            <a:ext cx="18103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a:t>关联用户选择</a:t>
            </a:r>
            <a:endParaRPr lang="zh-CN" altLang="en-US"/>
          </a:p>
        </p:txBody>
      </p:sp>
      <p:sp>
        <p:nvSpPr>
          <p:cNvPr id="26" name="文本框 25"/>
          <p:cNvSpPr txBox="1"/>
          <p:nvPr/>
        </p:nvSpPr>
        <p:spPr>
          <a:xfrm>
            <a:off x="4770120" y="5380990"/>
            <a:ext cx="210502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a:t>回程网络资源管理</a:t>
            </a:r>
            <a:endParaRPr lang="zh-CN" altLang="en-US"/>
          </a:p>
        </p:txBody>
      </p:sp>
      <p:sp>
        <p:nvSpPr>
          <p:cNvPr id="27" name="文本框 26"/>
          <p:cNvSpPr txBox="1"/>
          <p:nvPr/>
        </p:nvSpPr>
        <p:spPr>
          <a:xfrm>
            <a:off x="9696450" y="5380990"/>
            <a:ext cx="22866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r>
              <a:rPr lang="zh-CN" altLang="en-US"/>
              <a:t>无人机运动状态控制</a:t>
            </a:r>
            <a:endParaRPr lang="zh-CN" altLang="en-US"/>
          </a:p>
        </p:txBody>
      </p:sp>
      <p:cxnSp>
        <p:nvCxnSpPr>
          <p:cNvPr id="28" name="直接箭头连接符 27"/>
          <p:cNvCxnSpPr>
            <a:stCxn id="10" idx="2"/>
            <a:endCxn id="18" idx="0"/>
          </p:cNvCxnSpPr>
          <p:nvPr/>
        </p:nvCxnSpPr>
        <p:spPr>
          <a:xfrm>
            <a:off x="5709285" y="2890520"/>
            <a:ext cx="0" cy="26035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18" idx="2"/>
            <a:endCxn id="16" idx="0"/>
          </p:cNvCxnSpPr>
          <p:nvPr/>
        </p:nvCxnSpPr>
        <p:spPr>
          <a:xfrm rot="5400000">
            <a:off x="3851910" y="2006600"/>
            <a:ext cx="344805" cy="3369945"/>
          </a:xfrm>
          <a:prstGeom prst="bentConnector3">
            <a:avLst>
              <a:gd name="adj1" fmla="val 5009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0"/>
          </p:cNvCxnSpPr>
          <p:nvPr/>
        </p:nvCxnSpPr>
        <p:spPr>
          <a:xfrm>
            <a:off x="5600700" y="3687445"/>
            <a:ext cx="2715260" cy="25908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626350" y="3150870"/>
            <a:ext cx="225488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pPr algn="ctr"/>
            <a:r>
              <a:rPr lang="zh-CN" altLang="en-US"/>
              <a:t>设计效用评价函数</a:t>
            </a:r>
            <a:endParaRPr lang="zh-CN" altLang="en-US"/>
          </a:p>
        </p:txBody>
      </p:sp>
      <p:cxnSp>
        <p:nvCxnSpPr>
          <p:cNvPr id="35" name="直接箭头连接符 34"/>
          <p:cNvCxnSpPr>
            <a:stCxn id="18" idx="3"/>
            <a:endCxn id="34" idx="1"/>
          </p:cNvCxnSpPr>
          <p:nvPr/>
        </p:nvCxnSpPr>
        <p:spPr>
          <a:xfrm>
            <a:off x="7172960" y="3335020"/>
            <a:ext cx="45339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172960" y="5380990"/>
            <a:ext cx="2286635" cy="36830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p>
            <a:r>
              <a:rPr lang="zh-CN" altLang="en-US"/>
              <a:t>无人机下行功率优化</a:t>
            </a:r>
            <a:endParaRPr lang="zh-CN" altLang="en-US"/>
          </a:p>
        </p:txBody>
      </p:sp>
      <p:cxnSp>
        <p:nvCxnSpPr>
          <p:cNvPr id="38" name="直接箭头连接符 37"/>
          <p:cNvCxnSpPr>
            <a:stCxn id="13" idx="2"/>
            <a:endCxn id="37" idx="0"/>
          </p:cNvCxnSpPr>
          <p:nvPr/>
        </p:nvCxnSpPr>
        <p:spPr>
          <a:xfrm>
            <a:off x="8315960" y="4769485"/>
            <a:ext cx="635" cy="61150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flipV="1">
            <a:off x="5799455" y="4939665"/>
            <a:ext cx="5036820" cy="4445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40" name="直接箭头连接符 39"/>
          <p:cNvCxnSpPr>
            <a:endCxn id="26" idx="0"/>
          </p:cNvCxnSpPr>
          <p:nvPr/>
        </p:nvCxnSpPr>
        <p:spPr>
          <a:xfrm>
            <a:off x="5821680" y="4991100"/>
            <a:ext cx="1270" cy="38989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41" name="直接箭头连接符 40"/>
          <p:cNvCxnSpPr>
            <a:endCxn id="27" idx="0"/>
          </p:cNvCxnSpPr>
          <p:nvPr/>
        </p:nvCxnSpPr>
        <p:spPr>
          <a:xfrm flipH="1">
            <a:off x="10840085" y="4932045"/>
            <a:ext cx="3175" cy="44894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a:off x="1191895" y="4939665"/>
            <a:ext cx="2141220" cy="14605"/>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44" name="直接连接符 43"/>
          <p:cNvCxnSpPr>
            <a:stCxn id="16" idx="2"/>
          </p:cNvCxnSpPr>
          <p:nvPr/>
        </p:nvCxnSpPr>
        <p:spPr>
          <a:xfrm>
            <a:off x="2339340" y="4662805"/>
            <a:ext cx="635" cy="313690"/>
          </a:xfrm>
          <a:prstGeom prst="line">
            <a:avLst/>
          </a:prstGeom>
          <a:ln w="25400"/>
        </p:spPr>
        <p:style>
          <a:lnRef idx="2">
            <a:schemeClr val="accent1"/>
          </a:lnRef>
          <a:fillRef idx="0">
            <a:srgbClr val="FFFFFF"/>
          </a:fillRef>
          <a:effectRef idx="0">
            <a:srgbClr val="FFFFFF"/>
          </a:effectRef>
          <a:fontRef idx="minor">
            <a:schemeClr val="tx1"/>
          </a:fontRef>
        </p:style>
      </p:cxnSp>
      <p:cxnSp>
        <p:nvCxnSpPr>
          <p:cNvPr id="45" name="直接箭头连接符 44"/>
          <p:cNvCxnSpPr>
            <a:endCxn id="11" idx="0"/>
          </p:cNvCxnSpPr>
          <p:nvPr/>
        </p:nvCxnSpPr>
        <p:spPr>
          <a:xfrm flipH="1">
            <a:off x="1182370" y="4932045"/>
            <a:ext cx="9525" cy="415290"/>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a:endCxn id="22" idx="0"/>
          </p:cNvCxnSpPr>
          <p:nvPr/>
        </p:nvCxnSpPr>
        <p:spPr>
          <a:xfrm>
            <a:off x="3340100" y="4961890"/>
            <a:ext cx="0" cy="385445"/>
          </a:xfrm>
          <a:prstGeom prst="straightConnector1">
            <a:avLst/>
          </a:prstGeom>
          <a:ln w="25400">
            <a:tailEnd type="arrow"/>
          </a:ln>
        </p:spPr>
        <p:style>
          <a:lnRef idx="2">
            <a:schemeClr val="accent1"/>
          </a:lnRef>
          <a:fillRef idx="0">
            <a:srgbClr val="FFFFFF"/>
          </a:fillRef>
          <a:effectRef idx="0">
            <a:srgbClr val="FFFFFF"/>
          </a:effectRef>
          <a:fontRef idx="minor">
            <a:schemeClr val="tx1"/>
          </a:fontRef>
        </p:style>
      </p:cxnSp>
      <p:sp>
        <p:nvSpPr>
          <p:cNvPr id="58" name="文本框 57"/>
          <p:cNvSpPr txBox="1"/>
          <p:nvPr/>
        </p:nvSpPr>
        <p:spPr>
          <a:xfrm>
            <a:off x="276860" y="6341745"/>
            <a:ext cx="11941810" cy="245110"/>
          </a:xfrm>
          <a:prstGeom prst="rect">
            <a:avLst/>
          </a:prstGeom>
          <a:noFill/>
        </p:spPr>
        <p:txBody>
          <a:bodyPr wrap="square" rtlCol="0">
            <a:spAutoFit/>
          </a:bodyPr>
          <a:p>
            <a:r>
              <a:rPr lang="en-US" altLang="zh-CN" sz="1000"/>
              <a:t>[1]Zeng Y, Wu Q, Zhang R. Accessing from the sky: A tutorial on UAV communications for 5G and beyond[J]. Proceedings of the IEEE, 2019, 107(12): 2327-2375.</a:t>
            </a:r>
            <a:endParaRPr lang="en-US" altLang="zh-CN" sz="1000"/>
          </a:p>
        </p:txBody>
      </p:sp>
      <p:sp>
        <p:nvSpPr>
          <p:cNvPr id="5" name="文本框 4"/>
          <p:cNvSpPr txBox="1"/>
          <p:nvPr/>
        </p:nvSpPr>
        <p:spPr>
          <a:xfrm>
            <a:off x="273685" y="673100"/>
            <a:ext cx="1315720" cy="368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p>
            <a:r>
              <a:rPr lang="zh-CN" altLang="en-US"/>
              <a:t>研究内容</a:t>
            </a:r>
            <a:r>
              <a:rPr lang="en-US" altLang="zh-CN"/>
              <a:t>1</a:t>
            </a:r>
            <a:endParaRPr lang="en-US" altLang="zh-CN"/>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1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15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6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6915_4*i*1"/>
  <p:tag name="KSO_WM_TEMPLATE_CATEGORY" val="custom"/>
  <p:tag name="KSO_WM_TEMPLATE_INDEX" val="20206915"/>
  <p:tag name="KSO_WM_UNIT_LAYERLEVEL" val="1"/>
  <p:tag name="KSO_WM_TAG_VERSION" val="1.0"/>
  <p:tag name="KSO_WM_BEAUTIFY_FLAG" val="#wm#"/>
  <p:tag name="KSO_WM_UNIT_FILL_FORE_SCHEMECOLOR_INDEX" val="15"/>
  <p:tag name="KSO_WM_UNIT_FILL_TYPE" val="1"/>
  <p:tag name="KSO_WM_UNIT_TEXT_FILL_FORE_SCHEMECOLOR_INDEX" val="2"/>
  <p:tag name="KSO_WM_UNIT_TEXT_FILL_TYPE" val="1"/>
  <p:tag name="KSO_WM_UNIT_USESOURCEFORMAT_APPLY" val="1"/>
</p:tagLst>
</file>

<file path=ppt/tags/tag19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6915_4*l_h_f*1_1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6915_4*l_h_i*1_1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6915_4*l_h_i*1_1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 name="KSO_WM_DIAGRAM_VIRTUALLY_FRAME" val="{&quot;height&quot;:348.4633070866142,&quot;left&quot;:80.44992125984251,&quot;top&quot;:159.58669291338583,&quot;width&quot;:842.9181102362206}"/>
</p:tagLst>
</file>

<file path=ppt/tags/tag19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6915_4*l_h_f*1_3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6915_4*l_h_i*1_2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6915_4*l_h_i*1_2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 name="KSO_WM_DIAGRAM_VIRTUALLY_FRAME" val="{&quot;height&quot;:348.4633070866142,&quot;left&quot;:80.44992125984251,&quot;top&quot;:159.58669291338583,&quot;width&quot;:842.9181102362206}"/>
</p:tagLst>
</file>

<file path=ppt/tags/tag19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6915_4*l_h_f*1_2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6915_4*l_h_i*1_3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6915_4*l_h_i*1_3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 name="KSO_WM_DIAGRAM_VIRTUALLY_FRAME" val="{&quot;height&quot;:348.4633070866142,&quot;left&quot;:80.44992125984251,&quot;top&quot;:159.58669291338583,&quot;width&quot;:842.9181102362206}"/>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custom20206915_4*l_h_i*1_4_1"/>
  <p:tag name="KSO_WM_TEMPLATE_CATEGORY" val="custom"/>
  <p:tag name="KSO_WM_TEMPLATE_INDEX" val="20206915"/>
  <p:tag name="KSO_WM_UNIT_LAYERLEVEL" val="1_1_1"/>
  <p:tag name="KSO_WM_TAG_VERSION" val="1.0"/>
  <p:tag name="KSO_WM_BEAUTIFY_FLAG" val="#wm#"/>
  <p:tag name="KSO_WM_UNIT_TEXT_FILL_FORE_SCHEMECOLOR_INDEX" val="5"/>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6915_4*l_h_i*1_4_2"/>
  <p:tag name="KSO_WM_TEMPLATE_CATEGORY" val="custom"/>
  <p:tag name="KSO_WM_TEMPLATE_INDEX" val="20206915"/>
  <p:tag name="KSO_WM_UNIT_LAYERLEVEL" val="1_1_1"/>
  <p:tag name="KSO_WM_TAG_VERSION" val="1.0"/>
  <p:tag name="KSO_WM_BEAUTIFY_FLAG" val="#wm#"/>
  <p:tag name="KSO_WM_UNIT_LINE_FORE_SCHEMECOLOR_INDEX" val="14"/>
  <p:tag name="KSO_WM_UNIT_LINE_FILL_TYPE" val="2"/>
  <p:tag name="KSO_WM_UNIT_USESOURCEFORMAT_APPLY" val="1"/>
  <p:tag name="KSO_WM_DIAGRAM_VIRTUALLY_FRAME" val="{&quot;height&quot;:348.4633070866142,&quot;left&quot;:80.44992125984251,&quot;top&quot;:159.58669291338583,&quot;width&quot;:842.9181102362206}"/>
</p:tagLst>
</file>

<file path=ppt/tags/tag20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6915_4*a*1"/>
  <p:tag name="KSO_WM_TEMPLATE_CATEGORY" val="custom"/>
  <p:tag name="KSO_WM_TEMPLATE_INDEX" val="20206915"/>
  <p:tag name="KSO_WM_UNIT_LAYERLEVEL" val="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20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06915_4*l_h_f*1_4_1"/>
  <p:tag name="KSO_WM_TEMPLATE_CATEGORY" val="custom"/>
  <p:tag name="KSO_WM_TEMPLATE_INDEX" val="20206915"/>
  <p:tag name="KSO_WM_UNIT_LAYERLEVEL" val="1_1_1"/>
  <p:tag name="KSO_WM_TAG_VERSION" val="1.0"/>
  <p:tag name="KSO_WM_BEAUTIFY_FLAG" val="#wm#"/>
  <p:tag name="KSO_WM_UNIT_PRESET_TEXT" val="请言简意赅的阐述您的观点。"/>
  <p:tag name="KSO_WM_UNIT_TEXT_FILL_FORE_SCHEMECOLOR_INDEX" val="13"/>
  <p:tag name="KSO_WM_UNIT_TEXT_FILL_TYPE" val="1"/>
  <p:tag name="KSO_WM_UNIT_USESOURCEFORMAT_APPLY" val="1"/>
  <p:tag name="KSO_WM_DIAGRAM_VIRTUALLY_FRAME" val="{&quot;height&quot;:348.4633070866142,&quot;left&quot;:80.44992125984251,&quot;top&quot;:159.58669291338583,&quot;width&quot;:842.9181102362206}"/>
</p:tagLst>
</file>

<file path=ppt/tags/tag205.xml><?xml version="1.0" encoding="utf-8"?>
<p:tagLst xmlns:p="http://schemas.openxmlformats.org/presentationml/2006/main">
  <p:tag name="KSO_WM_BEAUTIFY_FLAG" val="#wm#"/>
  <p:tag name="KSO_WM_TEMPLATE_CATEGORY" val="custom"/>
  <p:tag name="KSO_WM_TEMPLATE_INDEX" val="20206915"/>
  <p:tag name="KSO_WM_SLIDE_ID" val="custom20206915_4"/>
  <p:tag name="KSO_WM_TEMPLATE_SUBCATEGORY" val="0"/>
  <p:tag name="KSO_WM_TEMPLATE_MASTER_TYPE" val="1"/>
  <p:tag name="KSO_WM_TEMPLATE_COLOR_TYPE" val="1"/>
  <p:tag name="KSO_WM_SLIDE_TYPE" val="contents"/>
  <p:tag name="KSO_WM_SLIDE_SUBTYPE" val="diag"/>
  <p:tag name="KSO_WM_SLIDE_ITEM_CNT" val="4"/>
  <p:tag name="KSO_WM_SLIDE_INDEX" val="4"/>
  <p:tag name="KSO_WM_DIAGRAM_GROUP_CODE" val="l1-1"/>
  <p:tag name="KSO_WM_SLIDE_DIAGTYPE" val="l"/>
  <p:tag name="KSO_WM_TAG_VERSION" val="1.0"/>
  <p:tag name="KSO_WM_SLIDE_LAYOUT" val="a_l"/>
  <p:tag name="KSO_WM_SLIDE_LAYOUT_CNT" val="1_1"/>
  <p:tag name="KSO_WM_SPECIAL_SOURCE" val="bdnull"/>
</p:tagLst>
</file>

<file path=ppt/tags/tag20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07.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08.xml><?xml version="1.0" encoding="utf-8"?>
<p:tagLst xmlns:p="http://schemas.openxmlformats.org/presentationml/2006/main">
  <p:tag name="KSO_WM_UNIT_ISCONTENTSTITLE" val="0"/>
  <p:tag name="KSO_WM_UNIT_ISNUMDGM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6915_7*b*1"/>
  <p:tag name="KSO_WM_TEMPLATE_CATEGORY" val="custom"/>
  <p:tag name="KSO_WM_TEMPLATE_INDEX" val="20206915"/>
  <p:tag name="KSO_WM_UNIT_LAYERLEVEL" val="1"/>
  <p:tag name="KSO_WM_TAG_VERSION" val="1.0"/>
  <p:tag name="KSO_WM_BEAUTIFY_FLAG" val="#wm#"/>
  <p:tag name="KSO_WM_UNIT_PRESET_TEXT" val="点击此处添加正文，文字是您思炼，为了演示发布的良好效果，请言简意赅的阐述您的观点。点击此处添加正文，请言简意赅的阐述您的观点。"/>
  <p:tag name="KSO_WM_UNIT_TEXT_FILL_FORE_SCHEMECOLOR_INDEX_BRIGHTNESS" val="0.25"/>
  <p:tag name="KSO_WM_UNIT_TEXT_FILL_FORE_SCHEMECOLOR_INDEX" val="13"/>
  <p:tag name="KSO_WM_UNIT_TEXT_FILL_TYPE" val="1"/>
</p:tagLst>
</file>

<file path=ppt/tags/tag209.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1_3"/>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1_3"/>
  <p:tag name="KSO_WM_UNIT_LINE_FORE_SCHEMECOLOR_INDEX" val="5"/>
  <p:tag name="KSO_WM_UNIT_LINE_FILL_TYPE" val="2"/>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3"/>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3"/>
  <p:tag name="KSO_WM_UNIT_LINE_FORE_SCHEMECOLOR_INDEX" val="5"/>
  <p:tag name="KSO_WM_UNIT_LINE_FILL_TYPE" val="2"/>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1_4"/>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1_4"/>
  <p:tag name="KSO_WM_UNIT_FILL_FORE_SCHEMECOLOR_INDEX" val="5"/>
  <p:tag name="KSO_WM_UNIT_FILL_TYPE" val="1"/>
  <p:tag name="KSO_WM_UNIT_TEXT_FILL_FORE_SCHEMECOLOR_INDEX" val="2"/>
  <p:tag name="KSO_WM_UNIT_TEXT_FILL_TYPE" val="1"/>
  <p:tag name="KSO_WM_UNIT_USESOURCEFORMAT_APPLY"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a*1_1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此处输入标题"/>
  <p:tag name="KSO_WM_UNIT_NOCLEAR" val="0"/>
  <p:tag name="KSO_WM_UNIT_VALUE" val="9"/>
  <p:tag name="KSO_WM_DIAGRAM_GROUP_CODE" val="m1-1"/>
  <p:tag name="KSO_WM_UNIT_TYPE" val="m_h_a"/>
  <p:tag name="KSO_WM_UNIT_INDEX" val="1_1_1"/>
  <p:tag name="KSO_WM_UNIT_SHOW_EDIT_AREA_INDICATION" val="1"/>
  <p:tag name="KSO_WM_UNIT_ISNUMDGMTITLE" val="0"/>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1_2"/>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1_2"/>
  <p:tag name="KSO_WM_UNIT_FILL_FORE_SCHEMECOLOR_INDEX" val="5"/>
  <p:tag name="KSO_WM_UNIT_FILL_TYPE" val="1"/>
  <p:tag name="KSO_WM_UNIT_TEXT_FILL_FORE_SCHEMECOLOR_INDEX" val="14"/>
  <p:tag name="KSO_WM_UNIT_TEXT_FILL_TYPE" val="1"/>
  <p:tag name="KSO_WM_UNIT_USESOURCEFORMAT_APPLY"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1_1"/>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1_1"/>
  <p:tag name="KSO_WM_UNIT_TEXT_FILL_FORE_SCHEMECOLOR_INDEX" val="14"/>
  <p:tag name="KSO_WM_UNIT_TEXT_FILL_TYPE" val="1"/>
  <p:tag name="KSO_WM_UNIT_USESOURCEFORMAT_APPLY"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2_2"/>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2_2"/>
  <p:tag name="KSO_WM_UNIT_FILL_FORE_SCHEMECOLOR_INDEX" val="5"/>
  <p:tag name="KSO_WM_UNIT_FILL_TYPE" val="1"/>
  <p:tag name="KSO_WM_UNIT_TEXT_FILL_FORE_SCHEMECOLOR_INDEX" val="14"/>
  <p:tag name="KSO_WM_UNIT_TEXT_FILL_TYPE" val="1"/>
  <p:tag name="KSO_WM_UNIT_USESOURCEFORMAT_APPLY"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2_1"/>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2_1"/>
  <p:tag name="KSO_WM_UNIT_TEXT_FILL_FORE_SCHEMECOLOR_INDEX" val="14"/>
  <p:tag name="KSO_WM_UNIT_TEXT_FILL_TYPE" val="1"/>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1"/>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1"/>
  <p:tag name="KSO_WM_UNIT_FILL_FORE_SCHEMECOLOR_INDEX" val="5"/>
  <p:tag name="KSO_WM_UNIT_FILL_TYPE" val="1"/>
  <p:tag name="KSO_WM_UNIT_TEXT_FILL_FORE_SCHEMECOLOR_INDEX" val="14"/>
  <p:tag name="KSO_WM_UNIT_TEXT_FILL_TYPE" val="1"/>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2"/>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2"/>
  <p:tag name="KSO_WM_UNIT_TEXT_FILL_FORE_SCHEMECOLOR_INDEX" val="14"/>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4_1"/>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4_1"/>
  <p:tag name="KSO_WM_UNIT_FILL_FORE_SCHEMECOLOR_INDEX" val="5"/>
  <p:tag name="KSO_WM_UNIT_FILL_TYPE" val="1"/>
  <p:tag name="KSO_WM_UNIT_TEXT_FILL_FORE_SCHEMECOLOR_INDEX" val="14"/>
  <p:tag name="KSO_WM_UNIT_TEXT_FILL_TYPE" val="1"/>
  <p:tag name="KSO_WM_UNIT_USESOURCEFORMAT_APPLY"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4_2"/>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4_2"/>
  <p:tag name="KSO_WM_UNIT_TEXT_FILL_FORE_SCHEMECOLOR_INDEX" val="14"/>
  <p:tag name="KSO_WM_UNIT_TEXT_FILL_TYPE" val="1"/>
  <p:tag name="KSO_WM_UNIT_USESOURCEFORMAT_APPLY"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a*1_2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此处输入标题"/>
  <p:tag name="KSO_WM_UNIT_NOCLEAR" val="0"/>
  <p:tag name="KSO_WM_UNIT_VALUE" val="9"/>
  <p:tag name="KSO_WM_DIAGRAM_GROUP_CODE" val="m1-1"/>
  <p:tag name="KSO_WM_UNIT_TYPE" val="m_h_a"/>
  <p:tag name="KSO_WM_UNIT_INDEX" val="1_2_1"/>
  <p:tag name="KSO_WM_UNIT_SHOW_EDIT_AREA_INDICATION" val="1"/>
  <p:tag name="KSO_WM_UNIT_ISNUMDGMTITLE" val="0"/>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a*1_4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此处输入标题"/>
  <p:tag name="KSO_WM_UNIT_NOCLEAR" val="0"/>
  <p:tag name="KSO_WM_UNIT_VALUE" val="9"/>
  <p:tag name="KSO_WM_DIAGRAM_GROUP_CODE" val="m1-1"/>
  <p:tag name="KSO_WM_UNIT_TYPE" val="m_h_a"/>
  <p:tag name="KSO_WM_UNIT_INDEX" val="1_4_1"/>
  <p:tag name="KSO_WM_UNIT_SHOW_EDIT_AREA_INDICATION" val="1"/>
  <p:tag name="KSO_WM_UNIT_ISNUMDGMTITLE" val="0"/>
  <p:tag name="KSO_WM_UNIT_TEXT_FILL_FORE_SCHEMECOLOR_INDEX" val="13"/>
  <p:tag name="KSO_WM_UNIT_TEXT_FILL_TYPE" val="1"/>
  <p:tag name="KSO_WM_UNIT_USESOURCEFORMAT_APPLY"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4"/>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4"/>
  <p:tag name="KSO_WM_UNIT_FILL_FORE_SCHEMECOLOR_INDEX" val="5"/>
  <p:tag name="KSO_WM_UNIT_FILL_TYPE" val="1"/>
  <p:tag name="KSO_WM_UNIT_TEXT_FILL_FORE_SCHEMECOLOR_INDEX" val="2"/>
  <p:tag name="KSO_WM_UNIT_TEXT_FILL_TYPE" val="1"/>
  <p:tag name="KSO_WM_UNIT_USESOURCEFORMAT_APPLY"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a*1_3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此处输入标题"/>
  <p:tag name="KSO_WM_UNIT_NOCLEAR" val="0"/>
  <p:tag name="KSO_WM_UNIT_VALUE" val="9"/>
  <p:tag name="KSO_WM_DIAGRAM_GROUP_CODE" val="m1-1"/>
  <p:tag name="KSO_WM_UNIT_TYPE" val="m_h_a"/>
  <p:tag name="KSO_WM_UNIT_INDEX" val="1_3_1"/>
  <p:tag name="KSO_WM_UNIT_SHOW_EDIT_AREA_INDICATION" val="1"/>
  <p:tag name="KSO_WM_UNIT_ISNUMDGMTITLE" val="0"/>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UNIT_PLACING_PICTURE_USER_VIEWPORT" val="{&quot;height&quot;:830,&quot;width&quot;:16920}"/>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4"/>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4"/>
  <p:tag name="KSO_WM_UNIT_FILL_FORE_SCHEMECOLOR_INDEX" val="5"/>
  <p:tag name="KSO_WM_UNIT_FILL_TYPE" val="1"/>
  <p:tag name="KSO_WM_UNIT_TEXT_FILL_FORE_SCHEMECOLOR_INDEX" val="2"/>
  <p:tag name="KSO_WM_UNIT_TEXT_FILL_TYPE" val="1"/>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4"/>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4"/>
  <p:tag name="KSO_WM_UNIT_FILL_FORE_SCHEMECOLOR_INDEX" val="5"/>
  <p:tag name="KSO_WM_UNIT_FILL_TYPE" val="1"/>
  <p:tag name="KSO_WM_UNIT_TEXT_FILL_FORE_SCHEMECOLOR_INDEX" val="2"/>
  <p:tag name="KSO_WM_UNIT_TEXT_FILL_TYPE" val="1"/>
  <p:tag name="KSO_WM_UNIT_USESOURCEFORMAT_APPLY"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3"/>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3"/>
  <p:tag name="KSO_WM_UNIT_LINE_FORE_SCHEMECOLOR_INDEX" val="5"/>
  <p:tag name="KSO_WM_UNIT_LINE_FILL_TYPE" val="2"/>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28*m_h_i*1_3_3"/>
  <p:tag name="KSO_WM_TEMPLATE_CATEGORY" val="custom"/>
  <p:tag name="KSO_WM_TEMPLATE_INDEX" val="20205081"/>
  <p:tag name="KSO_WM_UNIT_LAYERLEVEL" val="1_1_1"/>
  <p:tag name="KSO_WM_TAG_VERSION" val="1.0"/>
  <p:tag name="KSO_WM_BEAUTIFY_FLAG" val="#wm#"/>
  <p:tag name="KSO_WM_DIAGRAM_GROUP_CODE" val="m1-1"/>
  <p:tag name="KSO_WM_UNIT_TYPE" val="m_h_i"/>
  <p:tag name="KSO_WM_UNIT_INDEX" val="1_3_3"/>
  <p:tag name="KSO_WM_UNIT_LINE_FORE_SCHEMECOLOR_INDEX" val="5"/>
  <p:tag name="KSO_WM_UNIT_LINE_FILL_TYPE" val="2"/>
  <p:tag name="KSO_WM_UNIT_USESOURCEFORMAT_APPLY" val="1"/>
</p:tagLst>
</file>

<file path=ppt/tags/tag231.xml><?xml version="1.0" encoding="utf-8"?>
<p:tagLst xmlns:p="http://schemas.openxmlformats.org/presentationml/2006/main">
  <p:tag name="KSO_WM_SLIDE_ID" val="custom20205081_28"/>
  <p:tag name="KSO_WM_TEMPLATE_SUBCATEGORY" val="19"/>
  <p:tag name="KSO_WM_TEMPLATE_MASTER_TYPE" val="0"/>
  <p:tag name="KSO_WM_TEMPLATE_COLOR_TYPE" val="1"/>
  <p:tag name="KSO_WM_SLIDE_ITEM_CNT" val="4"/>
  <p:tag name="KSO_WM_SLIDE_INDEX" val="28"/>
  <p:tag name="KSO_WM_TAG_VERSION" val="1.0"/>
  <p:tag name="KSO_WM_BEAUTIFY_FLAG" val="#wm#"/>
  <p:tag name="KSO_WM_TEMPLATE_CATEGORY" val="custom"/>
  <p:tag name="KSO_WM_TEMPLATE_INDEX" val="20205081"/>
  <p:tag name="KSO_WM_SLIDE_TYPE" val="text"/>
  <p:tag name="KSO_WM_SLIDE_SUBTYPE" val="diag"/>
  <p:tag name="KSO_WM_SLIDE_SIZE" val="863.206*308.483"/>
  <p:tag name="KSO_WM_SLIDE_POSITION" val="48.65*164.75"/>
  <p:tag name="KSO_WM_SLIDE_LAYOUT" val="a_m"/>
  <p:tag name="KSO_WM_SLIDE_LAYOUT_CNT" val="1_1"/>
  <p:tag name="KSO_WM_DIAGRAM_GROUP_CODE" val="m1-1"/>
  <p:tag name="KSO_WM_SLIDE_DIAGTYPE" val="m"/>
  <p:tag name="KSO_WM_UNIT_SHOW_EDIT_AREA_INDICATION" val="1"/>
  <p:tag name="KSO_WM_SPECIAL_SOURCE" val="bdnull"/>
</p:tagLst>
</file>

<file path=ppt/tags/tag232.xml><?xml version="1.0" encoding="utf-8"?>
<p:tagLst xmlns:p="http://schemas.openxmlformats.org/presentationml/2006/main">
  <p:tag name="KSO_WM_UNIT_PLACING_PICTURE_USER_VIEWPORT" val="{&quot;height&quot;:3430,&quot;width&quot;:7350}"/>
</p:tagLst>
</file>

<file path=ppt/tags/tag233.xml><?xml version="1.0" encoding="utf-8"?>
<p:tagLst xmlns:p="http://schemas.openxmlformats.org/presentationml/2006/main">
  <p:tag name="KSO_WM_BEAUTIFY_FLAG" val="#wm#"/>
  <p:tag name="KSO_WM_TEMPLATE_CATEGORY" val="custom"/>
  <p:tag name="KSO_WM_TEMPLATE_INDEX" val="20205081"/>
  <p:tag name="KSO_WM_SLIDE_ID" val="custom20205081_14"/>
  <p:tag name="KSO_WM_TEMPLATE_SUBCATEGORY" val="19"/>
  <p:tag name="KSO_WM_TEMPLATE_MASTER_TYPE" val="0"/>
  <p:tag name="KSO_WM_TEMPLATE_COLOR_TYPE" val="1"/>
  <p:tag name="KSO_WM_SLIDE_ITEM_CNT" val="0"/>
  <p:tag name="KSO_WM_SLIDE_INDEX" val="14"/>
  <p:tag name="KSO_WM_TAG_VERSION" val="1.0"/>
  <p:tag name="KSO_WM_SLIDE_TYPE" val="text"/>
  <p:tag name="KSO_WM_SLIDE_SUBTYPE" val="picTxt"/>
  <p:tag name="KSO_WM_SLIDE_SIZE" val="863*431"/>
  <p:tag name="KSO_WM_SLIDE_POSITION" val="48*61"/>
  <p:tag name="KSO_WM_SLIDE_LAYOUT" val="a_d_f"/>
  <p:tag name="KSO_WM_SLIDE_LAYOUT_CNT" val="1_1_1"/>
  <p:tag name="KSO_WM_UNIT_SHOW_EDIT_AREA_INDICATION" val="1"/>
  <p:tag name="KSO_WM_SPECIAL_SOURCE" val="bdnull"/>
</p:tagLst>
</file>

<file path=ppt/tags/tag234.xml><?xml version="1.0" encoding="utf-8"?>
<p:tagLst xmlns:p="http://schemas.openxmlformats.org/presentationml/2006/main">
  <p:tag name="KSO_WM_DIAGRAM_VIRTUALLY_FRAME" val="{&quot;height&quot;:355.2,&quot;left&quot;:464.15,&quot;top&quot;:112.1,&quot;width&quot;:486.9}"/>
</p:tagLst>
</file>

<file path=ppt/tags/tag235.xml><?xml version="1.0" encoding="utf-8"?>
<p:tagLst xmlns:p="http://schemas.openxmlformats.org/presentationml/2006/main">
  <p:tag name="KSO_WM_DIAGRAM_VIRTUALLY_FRAME" val="{&quot;height&quot;:355.2,&quot;left&quot;:464.15,&quot;top&quot;:112.1,&quot;width&quot;:486.9}"/>
</p:tagLst>
</file>

<file path=ppt/tags/tag236.xml><?xml version="1.0" encoding="utf-8"?>
<p:tagLst xmlns:p="http://schemas.openxmlformats.org/presentationml/2006/main">
  <p:tag name="KSO_WM_BEAUTIFY_FLAG" val="#wm#"/>
  <p:tag name="KSO_WM_TEMPLATE_CATEGORY" val="custom"/>
  <p:tag name="KSO_WM_TEMPLATE_INDEX" val="20205081"/>
</p:tagLst>
</file>

<file path=ppt/tags/tag23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38.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39.xml><?xml version="1.0" encoding="utf-8"?>
<p:tagLst xmlns:p="http://schemas.openxmlformats.org/presentationml/2006/main">
  <p:tag name="KSO_WM_UNIT_ISCONTENTSTITLE" val="0"/>
  <p:tag name="KSO_WM_UNIT_ISNUMDGM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6915_7*b*1"/>
  <p:tag name="KSO_WM_TEMPLATE_CATEGORY" val="custom"/>
  <p:tag name="KSO_WM_TEMPLATE_INDEX" val="20206915"/>
  <p:tag name="KSO_WM_UNIT_LAYERLEVEL" val="1"/>
  <p:tag name="KSO_WM_TAG_VERSION" val="1.0"/>
  <p:tag name="KSO_WM_BEAUTIFY_FLAG" val="#wm#"/>
  <p:tag name="KSO_WM_UNIT_PRESET_TEXT" val="点击此处添加正文，文字是您思炼，为了演示发布的良好效果，请言简意赅的阐述您的观点。点击此处添加正文，请言简意赅的阐述您的观点。"/>
  <p:tag name="KSO_WM_UNIT_TEXT_FILL_FORE_SCHEMECOLOR_INDEX_BRIGHTNESS" val="0.25"/>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 name="KSO_WM_SPECIAL_SOURCE" val="bdnull"/>
</p:tagLst>
</file>

<file path=ppt/tags/tag241.xml><?xml version="1.0" encoding="utf-8"?>
<p:tagLst xmlns:p="http://schemas.openxmlformats.org/presentationml/2006/main">
  <p:tag name="KSO_WM_BEAUTIFY_FLAG" val="#wm#"/>
  <p:tag name="KSO_WM_TEMPLATE_CATEGORY" val="custom"/>
  <p:tag name="KSO_WM_TEMPLATE_INDEX" val="20205081"/>
  <p:tag name="KSO_WM_SLIDE_ID" val="custom20205081_14"/>
  <p:tag name="KSO_WM_TEMPLATE_SUBCATEGORY" val="19"/>
  <p:tag name="KSO_WM_TEMPLATE_MASTER_TYPE" val="0"/>
  <p:tag name="KSO_WM_TEMPLATE_COLOR_TYPE" val="1"/>
  <p:tag name="KSO_WM_SLIDE_ITEM_CNT" val="0"/>
  <p:tag name="KSO_WM_SLIDE_INDEX" val="14"/>
  <p:tag name="KSO_WM_TAG_VERSION" val="1.0"/>
  <p:tag name="KSO_WM_SLIDE_TYPE" val="text"/>
  <p:tag name="KSO_WM_SLIDE_SUBTYPE" val="picTxt"/>
  <p:tag name="KSO_WM_SLIDE_SIZE" val="863*431"/>
  <p:tag name="KSO_WM_SLIDE_POSITION" val="48*61"/>
  <p:tag name="KSO_WM_SLIDE_LAYOUT" val="a_d_f"/>
  <p:tag name="KSO_WM_SLIDE_LAYOUT_CNT" val="1_1_1"/>
  <p:tag name="KSO_WM_UNIT_SHOW_EDIT_AREA_INDICATION" val="1"/>
  <p:tag name="KSO_WM_SPECIAL_SOURCE" val="bdnull"/>
</p:tagLst>
</file>

<file path=ppt/tags/tag242.xml><?xml version="1.0" encoding="utf-8"?>
<p:tagLst xmlns:p="http://schemas.openxmlformats.org/presentationml/2006/main">
  <p:tag name="KSO_WM_BEAUTIFY_FLAG" val="#wm#"/>
  <p:tag name="KSO_WM_TEMPLATE_CATEGORY" val="custom"/>
  <p:tag name="KSO_WM_TEMPLATE_INDEX" val="20205081"/>
  <p:tag name="KSO_WM_SLIDE_ID" val="custom20205081_14"/>
  <p:tag name="KSO_WM_TEMPLATE_SUBCATEGORY" val="19"/>
  <p:tag name="KSO_WM_TEMPLATE_MASTER_TYPE" val="0"/>
  <p:tag name="KSO_WM_TEMPLATE_COLOR_TYPE" val="1"/>
  <p:tag name="KSO_WM_SLIDE_ITEM_CNT" val="0"/>
  <p:tag name="KSO_WM_SLIDE_INDEX" val="14"/>
  <p:tag name="KSO_WM_TAG_VERSION" val="1.0"/>
  <p:tag name="KSO_WM_SLIDE_TYPE" val="text"/>
  <p:tag name="KSO_WM_SLIDE_SUBTYPE" val="picTxt"/>
  <p:tag name="KSO_WM_SLIDE_SIZE" val="863*431"/>
  <p:tag name="KSO_WM_SLIDE_POSITION" val="48*61"/>
  <p:tag name="KSO_WM_SLIDE_LAYOUT" val="a_d_f"/>
  <p:tag name="KSO_WM_SLIDE_LAYOUT_CNT" val="1_1_1"/>
  <p:tag name="KSO_WM_UNIT_SHOW_EDIT_AREA_INDICATION" val="1"/>
  <p:tag name="KSO_WM_SPECIAL_SOURCE" val="bdnull"/>
</p:tagLst>
</file>

<file path=ppt/tags/tag2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5.xml><?xml version="1.0" encoding="utf-8"?>
<p:tagLst xmlns:p="http://schemas.openxmlformats.org/presentationml/2006/main">
  <p:tag name="KSO_WM_BEAUTIFY_FLAG" val="#wm#"/>
  <p:tag name="KSO_WM_TEMPLATE_CATEGORY" val="custom"/>
  <p:tag name="KSO_WM_TEMPLATE_INDEX" val="20205081"/>
  <p:tag name="KSO_WM_SLIDE_ID" val="custom20205081_14"/>
  <p:tag name="KSO_WM_TEMPLATE_SUBCATEGORY" val="19"/>
  <p:tag name="KSO_WM_TEMPLATE_MASTER_TYPE" val="0"/>
  <p:tag name="KSO_WM_TEMPLATE_COLOR_TYPE" val="1"/>
  <p:tag name="KSO_WM_SLIDE_ITEM_CNT" val="0"/>
  <p:tag name="KSO_WM_SLIDE_INDEX" val="14"/>
  <p:tag name="KSO_WM_TAG_VERSION" val="1.0"/>
  <p:tag name="KSO_WM_SLIDE_TYPE" val="text"/>
  <p:tag name="KSO_WM_SLIDE_SUBTYPE" val="picTxt"/>
  <p:tag name="KSO_WM_SLIDE_SIZE" val="863*431"/>
  <p:tag name="KSO_WM_SLIDE_POSITION" val="48*61"/>
  <p:tag name="KSO_WM_SLIDE_LAYOUT" val="a_d_f"/>
  <p:tag name="KSO_WM_SLIDE_LAYOUT_CNT" val="1_1_1"/>
  <p:tag name="KSO_WM_UNIT_SHOW_EDIT_AREA_INDICATION" val="1"/>
  <p:tag name="KSO_WM_SPECIAL_SOURCE" val="bdnull"/>
</p:tagLst>
</file>

<file path=ppt/tags/tag24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51.xml><?xml version="1.0" encoding="utf-8"?>
<p:tagLst xmlns:p="http://schemas.openxmlformats.org/presentationml/2006/main">
  <p:tag name="KSO_WM_UNIT_ISCONTENTSTITLE" val="0"/>
  <p:tag name="KSO_WM_UNIT_ISNUMDGM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6915_7*b*1"/>
  <p:tag name="KSO_WM_TEMPLATE_CATEGORY" val="custom"/>
  <p:tag name="KSO_WM_TEMPLATE_INDEX" val="20206915"/>
  <p:tag name="KSO_WM_UNIT_LAYERLEVEL" val="1"/>
  <p:tag name="KSO_WM_TAG_VERSION" val="1.0"/>
  <p:tag name="KSO_WM_BEAUTIFY_FLAG" val="#wm#"/>
  <p:tag name="KSO_WM_UNIT_PRESET_TEXT" val="点击此处添加正文，文字是您思炼，为了演示发布的良好效果，请言简意赅的阐述您的观点。点击此处添加正文，请言简意赅的阐述您的观点。"/>
  <p:tag name="KSO_WM_UNIT_TEXT_FILL_FORE_SCHEMECOLOR_INDEX_BRIGHTNESS" val="0.25"/>
  <p:tag name="KSO_WM_UNIT_TEXT_FILL_FORE_SCHEMECOLOR_INDEX" val="13"/>
  <p:tag name="KSO_WM_UNIT_TEXT_FILL_TYPE" val="1"/>
</p:tagLst>
</file>

<file path=ppt/tags/tag252.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 name="KSO_WM_SPECIAL_SOURCE" val="bdnull"/>
</p:tagLst>
</file>

<file path=ppt/tags/tag253.xml><?xml version="1.0" encoding="utf-8"?>
<p:tagLst xmlns:p="http://schemas.openxmlformats.org/presentationml/2006/main">
  <p:tag name="KSO_WM_BEAUTIFY_FLAG" val="#wm#"/>
  <p:tag name="KSO_WM_TEMPLATE_CATEGORY" val="custom"/>
  <p:tag name="KSO_WM_TEMPLATE_INDEX" val="20206915"/>
</p:tagLst>
</file>

<file path=ppt/tags/tag25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5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FORE_SCHEMECOLOR_INDEX_BRIGHTNESS" val="0"/>
  <p:tag name="KSO_WM_UNIT_TEXT_FORE_SCHEMECOLOR_INDEX" val="5"/>
  <p:tag name="KSO_WM_UNIT_TEXT_LINE_FILL_TYPE" val="2"/>
</p:tagLst>
</file>

<file path=ppt/tags/tag26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Lst>
</file>

<file path=ppt/tags/tag263.xml><?xml version="1.0" encoding="utf-8"?>
<p:tagLst xmlns:p="http://schemas.openxmlformats.org/presentationml/2006/main">
  <p:tag name="KSO_WM_UNIT_ISCONTENTSTITLE" val="0"/>
  <p:tag name="KSO_WM_UNIT_ISNUMDGMTITLE" val="0"/>
  <p:tag name="KSO_WM_UNIT_NOCLEAR" val="0"/>
  <p:tag name="KSO_WM_UNIT_VALUE" val="78"/>
  <p:tag name="KSO_WM_UNIT_HIGHLIGHT" val="0"/>
  <p:tag name="KSO_WM_UNIT_COMPATIBLE" val="0"/>
  <p:tag name="KSO_WM_UNIT_DIAGRAM_ISNUMVISUAL" val="0"/>
  <p:tag name="KSO_WM_UNIT_DIAGRAM_ISREFERUNIT" val="0"/>
  <p:tag name="KSO_WM_UNIT_TYPE" val="b"/>
  <p:tag name="KSO_WM_UNIT_INDEX" val="1"/>
  <p:tag name="KSO_WM_UNIT_ID" val="custom20206915_7*b*1"/>
  <p:tag name="KSO_WM_TEMPLATE_CATEGORY" val="custom"/>
  <p:tag name="KSO_WM_TEMPLATE_INDEX" val="20206915"/>
  <p:tag name="KSO_WM_UNIT_LAYERLEVEL" val="1"/>
  <p:tag name="KSO_WM_TAG_VERSION" val="1.0"/>
  <p:tag name="KSO_WM_BEAUTIFY_FLAG" val="#wm#"/>
  <p:tag name="KSO_WM_UNIT_PRESET_TEXT" val="点击此处添加正文，文字是您思炼，为了演示发布的良好效果，请言简意赅的阐述您的观点。点击此处添加正文，请言简意赅的阐述您的观点。"/>
  <p:tag name="KSO_WM_UNIT_TEXT_FILL_FORE_SCHEMECOLOR_INDEX_BRIGHTNESS" val="0.25"/>
  <p:tag name="KSO_WM_UNIT_TEXT_FILL_FORE_SCHEMECOLOR_INDEX" val="13"/>
  <p:tag name="KSO_WM_UNIT_TEXT_FILL_TYPE" val="1"/>
</p:tagLst>
</file>

<file path=ppt/tags/tag264.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 name="KSO_WM_SPECIAL_SOURCE" val="bdnull"/>
</p:tagLst>
</file>

<file path=ppt/tags/tag2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3.xml><?xml version="1.0" encoding="utf-8"?>
<p:tagLst xmlns:p="http://schemas.openxmlformats.org/presentationml/2006/main">
  <p:tag name="TABLE_ENDDRAG_ORIGIN_RECT" val="409*30"/>
  <p:tag name="TABLE_ENDDRAG_RECT" val="57*248*409*30"/>
</p:tagLst>
</file>

<file path=ppt/tags/tag274.xml><?xml version="1.0" encoding="utf-8"?>
<p:tagLst xmlns:p="http://schemas.openxmlformats.org/presentationml/2006/main">
  <p:tag name="TABLE_ENDDRAG_ORIGIN_RECT" val="409*30"/>
  <p:tag name="TABLE_ENDDRAG_RECT" val="57*248*409*30"/>
</p:tagLst>
</file>

<file path=ppt/tags/tag275.xml><?xml version="1.0" encoding="utf-8"?>
<p:tagLst xmlns:p="http://schemas.openxmlformats.org/presentationml/2006/main">
  <p:tag name="TABLE_ENDDRAG_ORIGIN_RECT" val="771*74"/>
  <p:tag name="TABLE_ENDDRAG_RECT" val="54*436*771*74"/>
</p:tagLst>
</file>

<file path=ppt/tags/tag2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7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2.xml><?xml version="1.0" encoding="utf-8"?>
<p:tagLst xmlns:p="http://schemas.openxmlformats.org/presentationml/2006/main">
  <p:tag name="TABLE_ENDDRAG_ORIGIN_RECT" val="339*145"/>
  <p:tag name="TABLE_ENDDRAG_RECT" val="46*361*339*145"/>
</p:tagLst>
</file>

<file path=ppt/tags/tag28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Lst>
</file>

<file path=ppt/tags/tag288.xml><?xml version="1.0" encoding="utf-8"?>
<p:tagLst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 name="KSO_WM_SPECIAL_SOURCE" val="bdnull"/>
</p:tagLst>
</file>

<file path=ppt/tags/tag289.xml><?xml version="1.0" encoding="utf-8"?>
<p:tagLst xmlns:p="http://schemas.openxmlformats.org/presentationml/2006/main">
  <p:tag name="KSO_WPP_MARK_KEY" val="4486cc28-ffad-4fa5-a0f3-1e36a977856c"/>
  <p:tag name="COMMONDATA" val="eyJoZGlkIjoiYmMzMTFkZDlhMzM2N2NhYmQxYzZiZGQwZGRjOGYyMjkifQ=="/>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1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0.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1.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22.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3.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4.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5.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6.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7.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8.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ppt/theme/themeOverride9.xml><?xml version="1.0" encoding="utf-8"?>
<a:themeOverride xmlns:a="http://schemas.openxmlformats.org/drawingml/2006/main">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0</TotalTime>
  <Words>10343</Words>
  <Application>WPS 演示</Application>
  <PresentationFormat>宽屏</PresentationFormat>
  <Paragraphs>697</Paragraphs>
  <Slides>44</Slides>
  <Notes>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110</vt:i4>
      </vt:variant>
      <vt:variant>
        <vt:lpstr>幻灯片标题</vt:lpstr>
      </vt:variant>
      <vt:variant>
        <vt:i4>44</vt:i4>
      </vt:variant>
    </vt:vector>
  </HeadingPairs>
  <TitlesOfParts>
    <vt:vector size="167" baseType="lpstr">
      <vt:lpstr>Arial</vt:lpstr>
      <vt:lpstr>宋体</vt:lpstr>
      <vt:lpstr>Wingdings</vt:lpstr>
      <vt:lpstr>微软雅黑</vt:lpstr>
      <vt:lpstr>Wingdings</vt:lpstr>
      <vt:lpstr>Arial Unicode MS</vt:lpstr>
      <vt:lpstr>Calibri</vt:lpstr>
      <vt:lpstr>Times New Roman</vt:lpstr>
      <vt:lpstr>楷体</vt:lpstr>
      <vt:lpstr>Perpetua</vt:lpstr>
      <vt:lpstr>Yu Gothic UI</vt:lpstr>
      <vt:lpstr>1_Office 主题​​</vt:lpstr>
      <vt:lpstr>2_Office 主题​​</vt:lpstr>
      <vt:lpstr>Visio.Drawing.15</vt:lpstr>
      <vt:lpstr>Visio.Drawing.15</vt:lpstr>
      <vt:lpstr>Equation.DSMT4</vt:lpstr>
      <vt:lpstr>Equation.DSMT4</vt:lpstr>
      <vt:lpstr>Visio.Drawing.15</vt:lpstr>
      <vt:lpstr>Visio.Drawing.15</vt:lpstr>
      <vt:lpstr>Visio.Drawing.15</vt:lpstr>
      <vt:lpstr>Visio.Drawing.15</vt:lpstr>
      <vt:lpstr>Equation.DSMT4</vt:lpstr>
      <vt:lpstr>Equation.DSMT4</vt:lpstr>
      <vt:lpstr>Equation.DSMT4</vt:lpstr>
      <vt:lpstr>Equation.DSMT4</vt:lpstr>
      <vt:lpstr>Visio.Drawing.15</vt:lpstr>
      <vt:lpstr>Equation.DSMT4</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PowerPoint.Slide.12</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Equation.DSMT4</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Equation.DSMT4</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Equation.DSMT4</vt:lpstr>
      <vt:lpstr>Visio.Drawing.15</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Visio.Drawing.15</vt:lpstr>
      <vt:lpstr>Equation.DSMT4</vt:lpstr>
      <vt:lpstr>Equation.DSMT4</vt:lpstr>
      <vt:lpstr>Visio.Drawing.15</vt:lpstr>
      <vt:lpstr>Visio.Drawing.15</vt:lpstr>
      <vt:lpstr>Visio.Drawing.15</vt:lpstr>
      <vt:lpstr>Visio.Drawing.15</vt:lpstr>
      <vt:lpstr>Visio.Drawing.15</vt:lpstr>
      <vt:lpstr>Equation.DSMT4</vt:lpstr>
      <vt:lpstr>Equation.DSMT4</vt:lpstr>
      <vt:lpstr>Equation.DSMT4</vt:lpstr>
      <vt:lpstr>PowerPoint 演示文稿</vt:lpstr>
      <vt:lpstr>PowerPoint 演示文稿</vt:lpstr>
      <vt:lpstr>研究背景及其意义</vt:lpstr>
      <vt:lpstr>PowerPoint 演示文稿</vt:lpstr>
      <vt:lpstr>PowerPoint 演示文稿</vt:lpstr>
      <vt:lpstr>PowerPoint 演示文稿</vt:lpstr>
      <vt:lpstr>国内外相关研究工作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研究内容及场景模型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论文主要工作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汇报完毕 请各位老师同学指正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ysy</cp:lastModifiedBy>
  <cp:revision>217</cp:revision>
  <dcterms:created xsi:type="dcterms:W3CDTF">2019-06-19T02:08:00Z</dcterms:created>
  <dcterms:modified xsi:type="dcterms:W3CDTF">2024-07-08T02:13:11Z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2052-12.1.0.17133</vt:lpwstr>
  </property>
  <property fmtid="{D5CDD505-2E9C-101B-9397-08002B2CF9AE}" pid="3" name="ICV">
    <vt:lpwstr>741063C517BB4369A6188D6E25AC8BF4_13</vt:lpwstr>
  </property>
</Properties>
</file>